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00" r:id="rId3"/>
    <p:sldId id="257" r:id="rId4"/>
    <p:sldId id="259" r:id="rId5"/>
    <p:sldId id="301" r:id="rId6"/>
    <p:sldId id="260" r:id="rId7"/>
    <p:sldId id="263" r:id="rId8"/>
    <p:sldId id="261" r:id="rId9"/>
    <p:sldId id="266" r:id="rId10"/>
    <p:sldId id="302" r:id="rId11"/>
    <p:sldId id="268" r:id="rId12"/>
    <p:sldId id="279" r:id="rId13"/>
    <p:sldId id="280" r:id="rId14"/>
    <p:sldId id="269" r:id="rId15"/>
    <p:sldId id="299" r:id="rId16"/>
    <p:sldId id="303" r:id="rId17"/>
    <p:sldId id="270" r:id="rId18"/>
    <p:sldId id="278" r:id="rId19"/>
    <p:sldId id="281" r:id="rId20"/>
    <p:sldId id="304" r:id="rId21"/>
    <p:sldId id="284" r:id="rId22"/>
    <p:sldId id="286" r:id="rId23"/>
    <p:sldId id="305" r:id="rId24"/>
    <p:sldId id="306" r:id="rId25"/>
    <p:sldId id="289" r:id="rId26"/>
    <p:sldId id="290" r:id="rId27"/>
    <p:sldId id="291" r:id="rId28"/>
    <p:sldId id="273" r:id="rId29"/>
    <p:sldId id="294" r:id="rId30"/>
    <p:sldId id="274" r:id="rId31"/>
    <p:sldId id="275" r:id="rId32"/>
    <p:sldId id="292" r:id="rId33"/>
    <p:sldId id="293" r:id="rId34"/>
    <p:sldId id="27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59128" autoAdjust="0"/>
  </p:normalViewPr>
  <p:slideViewPr>
    <p:cSldViewPr>
      <p:cViewPr varScale="1">
        <p:scale>
          <a:sx n="56" d="100"/>
          <a:sy n="56" d="100"/>
        </p:scale>
        <p:origin x="-108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ratul\Desktop\Mesh\Char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5.6094652230971126E-2"/>
          <c:y val="4.2320374015748043E-2"/>
          <c:w val="0.91447818241469814"/>
          <c:h val="0.44442686669482417"/>
        </c:manualLayout>
      </c:layout>
      <c:bar3DChart>
        <c:barDir val="col"/>
        <c:grouping val="clustered"/>
        <c:varyColors val="0"/>
        <c:ser>
          <c:idx val="0"/>
          <c:order val="0"/>
          <c:tx>
            <c:strRef>
              <c:f>Sheet1!$A$7</c:f>
              <c:strCache>
                <c:ptCount val="1"/>
                <c:pt idx="0">
                  <c:v>Have</c:v>
                </c:pt>
              </c:strCache>
            </c:strRef>
          </c:tx>
          <c:spPr>
            <a:solidFill>
              <a:schemeClr val="accent1"/>
            </a:solidFill>
          </c:spPr>
          <c:invertIfNegative val="0"/>
          <c:cat>
            <c:strRef>
              <c:f>Sheet1!$B$6:$R$6</c:f>
              <c:strCache>
                <c:ptCount val="17"/>
                <c:pt idx="0">
                  <c:v>Set scenes</c:v>
                </c:pt>
                <c:pt idx="1">
                  <c:v>Centralized control</c:v>
                </c:pt>
                <c:pt idx="2">
                  <c:v>PC content -&gt; TV</c:v>
                </c:pt>
                <c:pt idx="3">
                  <c:v>DVR content -&gt; any TV</c:v>
                </c:pt>
                <c:pt idx="4">
                  <c:v>PC content -&gt; phone</c:v>
                </c:pt>
                <c:pt idx="5">
                  <c:v>Phone content -&gt; TV</c:v>
                </c:pt>
                <c:pt idx="6">
                  <c:v>Transfer video calls</c:v>
                </c:pt>
                <c:pt idx="7">
                  <c:v>Remote camera access</c:v>
                </c:pt>
                <c:pt idx="8">
                  <c:v>Automatic alerts</c:v>
                </c:pt>
                <c:pt idx="9">
                  <c:v>Remotely open locks</c:v>
                </c:pt>
                <c:pt idx="10">
                  <c:v>Log device usage</c:v>
                </c:pt>
                <c:pt idx="11">
                  <c:v>Limit time across devices</c:v>
                </c:pt>
                <c:pt idx="12">
                  <c:v>View child PC use on TV</c:v>
                </c:pt>
                <c:pt idx="13">
                  <c:v>Learning thermostat</c:v>
                </c:pt>
                <c:pt idx="14">
                  <c:v>House energy monitor</c:v>
                </c:pt>
                <c:pt idx="15">
                  <c:v>Presence based devices</c:v>
                </c:pt>
                <c:pt idx="16">
                  <c:v>Adjust windows, shades</c:v>
                </c:pt>
              </c:strCache>
            </c:strRef>
          </c:cat>
          <c:val>
            <c:numRef>
              <c:f>Sheet1!$B$7:$R$7</c:f>
              <c:numCache>
                <c:formatCode>General</c:formatCode>
                <c:ptCount val="17"/>
                <c:pt idx="0">
                  <c:v>24</c:v>
                </c:pt>
                <c:pt idx="1">
                  <c:v>24</c:v>
                </c:pt>
                <c:pt idx="2">
                  <c:v>19</c:v>
                </c:pt>
                <c:pt idx="3">
                  <c:v>16</c:v>
                </c:pt>
                <c:pt idx="4">
                  <c:v>4</c:v>
                </c:pt>
                <c:pt idx="5">
                  <c:v>3</c:v>
                </c:pt>
                <c:pt idx="6">
                  <c:v>0</c:v>
                </c:pt>
                <c:pt idx="7">
                  <c:v>16</c:v>
                </c:pt>
                <c:pt idx="8">
                  <c:v>9</c:v>
                </c:pt>
                <c:pt idx="9">
                  <c:v>4</c:v>
                </c:pt>
                <c:pt idx="10">
                  <c:v>3</c:v>
                </c:pt>
                <c:pt idx="11">
                  <c:v>1</c:v>
                </c:pt>
                <c:pt idx="12">
                  <c:v>0</c:v>
                </c:pt>
                <c:pt idx="13">
                  <c:v>16</c:v>
                </c:pt>
                <c:pt idx="14">
                  <c:v>3</c:v>
                </c:pt>
                <c:pt idx="15">
                  <c:v>3</c:v>
                </c:pt>
                <c:pt idx="16">
                  <c:v>1</c:v>
                </c:pt>
              </c:numCache>
            </c:numRef>
          </c:val>
        </c:ser>
        <c:ser>
          <c:idx val="1"/>
          <c:order val="1"/>
          <c:tx>
            <c:strRef>
              <c:f>Sheet1!$A$8</c:f>
              <c:strCache>
                <c:ptCount val="1"/>
                <c:pt idx="0">
                  <c:v>Buy</c:v>
                </c:pt>
              </c:strCache>
            </c:strRef>
          </c:tx>
          <c:spPr>
            <a:solidFill>
              <a:schemeClr val="accent3"/>
            </a:solidFill>
          </c:spPr>
          <c:invertIfNegative val="0"/>
          <c:cat>
            <c:strRef>
              <c:f>Sheet1!$B$6:$R$6</c:f>
              <c:strCache>
                <c:ptCount val="17"/>
                <c:pt idx="0">
                  <c:v>Set scenes</c:v>
                </c:pt>
                <c:pt idx="1">
                  <c:v>Centralized control</c:v>
                </c:pt>
                <c:pt idx="2">
                  <c:v>PC content -&gt; TV</c:v>
                </c:pt>
                <c:pt idx="3">
                  <c:v>DVR content -&gt; any TV</c:v>
                </c:pt>
                <c:pt idx="4">
                  <c:v>PC content -&gt; phone</c:v>
                </c:pt>
                <c:pt idx="5">
                  <c:v>Phone content -&gt; TV</c:v>
                </c:pt>
                <c:pt idx="6">
                  <c:v>Transfer video calls</c:v>
                </c:pt>
                <c:pt idx="7">
                  <c:v>Remote camera access</c:v>
                </c:pt>
                <c:pt idx="8">
                  <c:v>Automatic alerts</c:v>
                </c:pt>
                <c:pt idx="9">
                  <c:v>Remotely open locks</c:v>
                </c:pt>
                <c:pt idx="10">
                  <c:v>Log device usage</c:v>
                </c:pt>
                <c:pt idx="11">
                  <c:v>Limit time across devices</c:v>
                </c:pt>
                <c:pt idx="12">
                  <c:v>View child PC use on TV</c:v>
                </c:pt>
                <c:pt idx="13">
                  <c:v>Learning thermostat</c:v>
                </c:pt>
                <c:pt idx="14">
                  <c:v>House energy monitor</c:v>
                </c:pt>
                <c:pt idx="15">
                  <c:v>Presence based devices</c:v>
                </c:pt>
                <c:pt idx="16">
                  <c:v>Adjust windows, shades</c:v>
                </c:pt>
              </c:strCache>
            </c:strRef>
          </c:cat>
          <c:val>
            <c:numRef>
              <c:f>Sheet1!$B$8:$R$8</c:f>
              <c:numCache>
                <c:formatCode>General</c:formatCode>
                <c:ptCount val="17"/>
                <c:pt idx="0">
                  <c:v>5</c:v>
                </c:pt>
                <c:pt idx="1">
                  <c:v>4</c:v>
                </c:pt>
                <c:pt idx="2">
                  <c:v>5</c:v>
                </c:pt>
                <c:pt idx="3">
                  <c:v>11</c:v>
                </c:pt>
                <c:pt idx="4">
                  <c:v>20</c:v>
                </c:pt>
                <c:pt idx="5">
                  <c:v>13</c:v>
                </c:pt>
                <c:pt idx="6">
                  <c:v>13</c:v>
                </c:pt>
                <c:pt idx="7">
                  <c:v>10</c:v>
                </c:pt>
                <c:pt idx="8">
                  <c:v>18</c:v>
                </c:pt>
                <c:pt idx="9">
                  <c:v>18</c:v>
                </c:pt>
                <c:pt idx="10">
                  <c:v>9</c:v>
                </c:pt>
                <c:pt idx="11">
                  <c:v>15</c:v>
                </c:pt>
                <c:pt idx="12">
                  <c:v>17</c:v>
                </c:pt>
                <c:pt idx="13">
                  <c:v>10</c:v>
                </c:pt>
                <c:pt idx="14">
                  <c:v>23</c:v>
                </c:pt>
                <c:pt idx="15">
                  <c:v>20</c:v>
                </c:pt>
                <c:pt idx="16">
                  <c:v>24</c:v>
                </c:pt>
              </c:numCache>
            </c:numRef>
          </c:val>
        </c:ser>
        <c:ser>
          <c:idx val="2"/>
          <c:order val="2"/>
          <c:tx>
            <c:strRef>
              <c:f>Sheet1!$A$9</c:f>
              <c:strCache>
                <c:ptCount val="1"/>
                <c:pt idx="0">
                  <c:v>Not</c:v>
                </c:pt>
              </c:strCache>
            </c:strRef>
          </c:tx>
          <c:spPr>
            <a:solidFill>
              <a:schemeClr val="accent2"/>
            </a:solidFill>
          </c:spPr>
          <c:invertIfNegative val="0"/>
          <c:cat>
            <c:strRef>
              <c:f>Sheet1!$B$6:$R$6</c:f>
              <c:strCache>
                <c:ptCount val="17"/>
                <c:pt idx="0">
                  <c:v>Set scenes</c:v>
                </c:pt>
                <c:pt idx="1">
                  <c:v>Centralized control</c:v>
                </c:pt>
                <c:pt idx="2">
                  <c:v>PC content -&gt; TV</c:v>
                </c:pt>
                <c:pt idx="3">
                  <c:v>DVR content -&gt; any TV</c:v>
                </c:pt>
                <c:pt idx="4">
                  <c:v>PC content -&gt; phone</c:v>
                </c:pt>
                <c:pt idx="5">
                  <c:v>Phone content -&gt; TV</c:v>
                </c:pt>
                <c:pt idx="6">
                  <c:v>Transfer video calls</c:v>
                </c:pt>
                <c:pt idx="7">
                  <c:v>Remote camera access</c:v>
                </c:pt>
                <c:pt idx="8">
                  <c:v>Automatic alerts</c:v>
                </c:pt>
                <c:pt idx="9">
                  <c:v>Remotely open locks</c:v>
                </c:pt>
                <c:pt idx="10">
                  <c:v>Log device usage</c:v>
                </c:pt>
                <c:pt idx="11">
                  <c:v>Limit time across devices</c:v>
                </c:pt>
                <c:pt idx="12">
                  <c:v>View child PC use on TV</c:v>
                </c:pt>
                <c:pt idx="13">
                  <c:v>Learning thermostat</c:v>
                </c:pt>
                <c:pt idx="14">
                  <c:v>House energy monitor</c:v>
                </c:pt>
                <c:pt idx="15">
                  <c:v>Presence based devices</c:v>
                </c:pt>
                <c:pt idx="16">
                  <c:v>Adjust windows, shades</c:v>
                </c:pt>
              </c:strCache>
            </c:strRef>
          </c:cat>
          <c:val>
            <c:numRef>
              <c:f>Sheet1!$B$9:$R$9</c:f>
              <c:numCache>
                <c:formatCode>General</c:formatCode>
                <c:ptCount val="17"/>
                <c:pt idx="0">
                  <c:v>0</c:v>
                </c:pt>
                <c:pt idx="1">
                  <c:v>1</c:v>
                </c:pt>
                <c:pt idx="2">
                  <c:v>5</c:v>
                </c:pt>
                <c:pt idx="3">
                  <c:v>2</c:v>
                </c:pt>
                <c:pt idx="4">
                  <c:v>5</c:v>
                </c:pt>
                <c:pt idx="5">
                  <c:v>13</c:v>
                </c:pt>
                <c:pt idx="6">
                  <c:v>15</c:v>
                </c:pt>
                <c:pt idx="7">
                  <c:v>3</c:v>
                </c:pt>
                <c:pt idx="8">
                  <c:v>2</c:v>
                </c:pt>
                <c:pt idx="9">
                  <c:v>7</c:v>
                </c:pt>
                <c:pt idx="10">
                  <c:v>17</c:v>
                </c:pt>
                <c:pt idx="11">
                  <c:v>12</c:v>
                </c:pt>
                <c:pt idx="12">
                  <c:v>12</c:v>
                </c:pt>
                <c:pt idx="13">
                  <c:v>3</c:v>
                </c:pt>
                <c:pt idx="14">
                  <c:v>3</c:v>
                </c:pt>
                <c:pt idx="15">
                  <c:v>6</c:v>
                </c:pt>
                <c:pt idx="16">
                  <c:v>4</c:v>
                </c:pt>
              </c:numCache>
            </c:numRef>
          </c:val>
        </c:ser>
        <c:dLbls>
          <c:showLegendKey val="0"/>
          <c:showVal val="0"/>
          <c:showCatName val="0"/>
          <c:showSerName val="0"/>
          <c:showPercent val="0"/>
          <c:showBubbleSize val="0"/>
        </c:dLbls>
        <c:gapWidth val="150"/>
        <c:shape val="box"/>
        <c:axId val="62264832"/>
        <c:axId val="62266368"/>
        <c:axId val="0"/>
      </c:bar3DChart>
      <c:catAx>
        <c:axId val="62264832"/>
        <c:scaling>
          <c:orientation val="minMax"/>
        </c:scaling>
        <c:delete val="0"/>
        <c:axPos val="b"/>
        <c:numFmt formatCode="General" sourceLinked="1"/>
        <c:majorTickMark val="out"/>
        <c:minorTickMark val="none"/>
        <c:tickLblPos val="nextTo"/>
        <c:txPr>
          <a:bodyPr rot="-5400000"/>
          <a:lstStyle/>
          <a:p>
            <a:pPr>
              <a:defRPr sz="1400"/>
            </a:pPr>
            <a:endParaRPr lang="en-US"/>
          </a:p>
        </c:txPr>
        <c:crossAx val="62266368"/>
        <c:crosses val="autoZero"/>
        <c:auto val="1"/>
        <c:lblAlgn val="ctr"/>
        <c:lblOffset val="100"/>
        <c:noMultiLvlLbl val="0"/>
      </c:catAx>
      <c:valAx>
        <c:axId val="62266368"/>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62264832"/>
        <c:crosses val="autoZero"/>
        <c:crossBetween val="between"/>
      </c:valAx>
      <c:spPr>
        <a:noFill/>
      </c:spPr>
    </c:plotArea>
    <c:legend>
      <c:legendPos val="r"/>
      <c:legendEntry>
        <c:idx val="0"/>
        <c:txPr>
          <a:bodyPr/>
          <a:lstStyle/>
          <a:p>
            <a:pPr>
              <a:defRPr sz="1800"/>
            </a:pPr>
            <a:endParaRPr lang="en-US"/>
          </a:p>
        </c:txPr>
      </c:legendEntry>
      <c:legendEntry>
        <c:idx val="1"/>
        <c:txPr>
          <a:bodyPr/>
          <a:lstStyle/>
          <a:p>
            <a:pPr>
              <a:defRPr sz="1800"/>
            </a:pPr>
            <a:endParaRPr lang="en-US"/>
          </a:p>
        </c:txPr>
      </c:legendEntry>
      <c:legendEntry>
        <c:idx val="2"/>
        <c:txPr>
          <a:bodyPr/>
          <a:lstStyle/>
          <a:p>
            <a:pPr>
              <a:defRPr sz="1800"/>
            </a:pPr>
            <a:endParaRPr lang="en-US"/>
          </a:p>
        </c:txPr>
      </c:legendEntry>
      <c:layout>
        <c:manualLayout>
          <c:xMode val="edge"/>
          <c:yMode val="edge"/>
          <c:x val="0.291187188557952"/>
          <c:y val="6.3764106324744538E-2"/>
          <c:w val="0.43117520636007456"/>
          <c:h val="0.10128948321115033"/>
        </c:manualLayout>
      </c:layout>
      <c:overlay val="0"/>
    </c:legend>
    <c:plotVisOnly val="1"/>
    <c:dispBlanksAs val="gap"/>
    <c:showDLblsOverMax val="0"/>
  </c:chart>
  <c:spPr>
    <a:solidFill>
      <a:schemeClr val="bg1"/>
    </a:solid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5CE9FF-0414-405E-9474-6CB26217DB48}" type="datetimeFigureOut">
              <a:rPr lang="en-US" smtClean="0"/>
              <a:t>11/13/2011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D4A376-B6F4-42E2-ABE2-255148FB0556}" type="slidenum">
              <a:rPr lang="en-US" smtClean="0"/>
              <a:t>‹#›</a:t>
            </a:fld>
            <a:endParaRPr lang="en-US"/>
          </a:p>
        </p:txBody>
      </p:sp>
    </p:spTree>
    <p:extLst>
      <p:ext uri="{BB962C8B-B14F-4D97-AF65-F5344CB8AC3E}">
        <p14:creationId xmlns:p14="http://schemas.microsoft.com/office/powerpoint/2010/main" val="4169555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1</a:t>
            </a:fld>
            <a:endParaRPr lang="en-US"/>
          </a:p>
        </p:txBody>
      </p:sp>
    </p:spTree>
    <p:extLst>
      <p:ext uri="{BB962C8B-B14F-4D97-AF65-F5344CB8AC3E}">
        <p14:creationId xmlns:p14="http://schemas.microsoft.com/office/powerpoint/2010/main" val="92779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how I look at the home computing environment: hardware, and things people want to do with this hardware.</a:t>
            </a:r>
          </a:p>
          <a:p>
            <a:endParaRPr lang="en-US" baseline="0" dirty="0" smtClean="0"/>
          </a:p>
          <a:p>
            <a:endParaRPr lang="en-US" baseline="0" dirty="0" smtClean="0"/>
          </a:p>
          <a:p>
            <a:r>
              <a:rPr lang="en-US" baseline="0" dirty="0" smtClean="0"/>
              <a:t>You could potentially describe all computing environments as having software and hardware. What sets the home environment apart is the nature of the hardware devices and software tasks, combined with two other factors.</a:t>
            </a:r>
          </a:p>
        </p:txBody>
      </p:sp>
      <p:sp>
        <p:nvSpPr>
          <p:cNvPr id="4" name="Slide Number Placeholder 3"/>
          <p:cNvSpPr>
            <a:spLocks noGrp="1"/>
          </p:cNvSpPr>
          <p:nvPr>
            <p:ph type="sldNum" sz="quarter" idx="10"/>
          </p:nvPr>
        </p:nvSpPr>
        <p:spPr/>
        <p:txBody>
          <a:bodyPr/>
          <a:lstStyle/>
          <a:p>
            <a:fld id="{3C41861E-45BE-44E3-8AAD-0DB3BD7D1656}" type="slidenum">
              <a:rPr lang="en-US" smtClean="0"/>
              <a:t>11</a:t>
            </a:fld>
            <a:endParaRPr lang="en-US"/>
          </a:p>
        </p:txBody>
      </p:sp>
    </p:spTree>
    <p:extLst>
      <p:ext uri="{BB962C8B-B14F-4D97-AF65-F5344CB8AC3E}">
        <p14:creationId xmlns:p14="http://schemas.microsoft.com/office/powerpoint/2010/main" val="1496869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if the users are savvy, they couldn’t be bothered, that is, they are uninterested.</a:t>
            </a:r>
          </a:p>
          <a:p>
            <a:endParaRPr lang="en-US" baseline="0" dirty="0" smtClean="0"/>
          </a:p>
          <a:p>
            <a:r>
              <a:rPr lang="en-US" dirty="0" smtClean="0"/>
              <a:t>Desired tasks: There</a:t>
            </a:r>
            <a:r>
              <a:rPr lang="en-US" baseline="0" dirty="0" smtClean="0"/>
              <a:t> are many tasks that are of interest to only a  small set of people. No killer app.</a:t>
            </a:r>
          </a:p>
          <a:p>
            <a:endParaRPr lang="en-US" baseline="0" dirty="0" smtClean="0"/>
          </a:p>
          <a:p>
            <a:r>
              <a:rPr lang="en-US" baseline="0" dirty="0" smtClean="0"/>
              <a:t>Devices: your TV is a different brand than mine, your camera is different from mine, etc. brands aside, different devices can speak different protocols. </a:t>
            </a:r>
            <a:r>
              <a:rPr lang="en-US" sz="1200" b="0" i="0" u="none" strike="noStrike" kern="1200" baseline="0" dirty="0" smtClean="0">
                <a:solidFill>
                  <a:schemeClr val="tx1"/>
                </a:solidFill>
                <a:latin typeface="+mn-lt"/>
                <a:ea typeface="+mn-ea"/>
                <a:cs typeface="+mn-cs"/>
              </a:rPr>
              <a:t>light switches may use Z-Wave, </a:t>
            </a:r>
            <a:r>
              <a:rPr lang="en-US" sz="1200" b="0" i="0" u="none" strike="noStrike" kern="1200" baseline="0" dirty="0" err="1" smtClean="0">
                <a:solidFill>
                  <a:schemeClr val="tx1"/>
                </a:solidFill>
                <a:latin typeface="+mn-lt"/>
                <a:ea typeface="+mn-ea"/>
                <a:cs typeface="+mn-cs"/>
              </a:rPr>
              <a:t>ZigBee</a:t>
            </a:r>
            <a:r>
              <a:rPr lang="en-US" sz="1200" b="0" i="0" u="none" strike="noStrike" kern="1200" baseline="0" dirty="0" smtClean="0">
                <a:solidFill>
                  <a:schemeClr val="tx1"/>
                </a:solidFill>
                <a:latin typeface="+mn-lt"/>
                <a:ea typeface="+mn-ea"/>
                <a:cs typeface="+mn-cs"/>
              </a:rPr>
              <a:t> or X10; and TVs use DLNA, UPnP A/V and/or other custom protocols.</a:t>
            </a:r>
            <a:endParaRPr lang="en-US" baseline="0" dirty="0" smtClean="0"/>
          </a:p>
          <a:p>
            <a:endParaRPr lang="en-US" baseline="0" dirty="0" smtClean="0"/>
          </a:p>
          <a:p>
            <a:r>
              <a:rPr lang="en-US" baseline="0" dirty="0" smtClean="0"/>
              <a:t>Topology: we interconnect our devices in different ways. Some homes have WiFi only networks, some have a mix of wired and wireless. additionally, some devices such as smartphones could connect using 3g as well.</a:t>
            </a:r>
          </a:p>
          <a:p>
            <a:endParaRPr lang="en-US" baseline="0" dirty="0" smtClean="0"/>
          </a:p>
          <a:p>
            <a:r>
              <a:rPr lang="en-US" sz="1200" b="0" i="0" u="none" strike="noStrike" kern="1200" baseline="0" dirty="0" smtClean="0">
                <a:solidFill>
                  <a:schemeClr val="tx1"/>
                </a:solidFill>
                <a:latin typeface="+mn-lt"/>
                <a:ea typeface="+mn-ea"/>
                <a:cs typeface="+mn-cs"/>
              </a:rPr>
              <a:t>Control, coordination: </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Different homes have different requirements as to how various activities should occur. E.g., some want the Xbox to not run after 9 PM, and some want the security camera to record only at night.</a:t>
            </a:r>
          </a:p>
          <a:p>
            <a:pPr marL="171450" indent="-171450">
              <a:buFont typeface="Arial" pitchFamily="34" charset="0"/>
              <a:buChar char="•"/>
            </a:pPr>
            <a:r>
              <a:rPr lang="en-US" sz="1200" b="0" i="0" u="none" strike="noStrike" kern="1200" baseline="0" dirty="0" smtClean="0">
                <a:solidFill>
                  <a:schemeClr val="tx1"/>
                </a:solidFill>
                <a:latin typeface="+mn-lt"/>
                <a:ea typeface="+mn-ea"/>
                <a:cs typeface="+mn-cs"/>
              </a:rPr>
              <a:t>If multiple tasks are running, cases where they access a device at the same time will inevitably arise. Such accesses may be undesirable. For instance, a climate control application may want the window open when a security application wants it closed.</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2D4A376-B6F4-42E2-ABE2-255148FB0556}" type="slidenum">
              <a:rPr lang="en-US" smtClean="0"/>
              <a:t>12</a:t>
            </a:fld>
            <a:endParaRPr lang="en-US"/>
          </a:p>
        </p:txBody>
      </p:sp>
    </p:spTree>
    <p:extLst>
      <p:ext uri="{BB962C8B-B14F-4D97-AF65-F5344CB8AC3E}">
        <p14:creationId xmlns:p14="http://schemas.microsoft.com/office/powerpoint/2010/main" val="1826233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containing </a:t>
            </a:r>
            <a:r>
              <a:rPr lang="en-US" dirty="0" smtClean="0"/>
              <a:t>heterogeneity and complexity requires </a:t>
            </a:r>
            <a:r>
              <a:rPr lang="en-US" dirty="0" smtClean="0"/>
              <a:t>the right abstractions. </a:t>
            </a:r>
            <a:r>
              <a:rPr lang="en-US" baseline="0" dirty="0" smtClean="0"/>
              <a:t>So, what are the main abstractions around which home technology is organized today? There are two.</a:t>
            </a:r>
          </a:p>
          <a:p>
            <a:endParaRPr lang="en-US" baseline="0" dirty="0" smtClean="0"/>
          </a:p>
          <a:p>
            <a:r>
              <a:rPr lang="en-US" baseline="0" dirty="0" smtClean="0"/>
              <a:t>The first abstraction is a network of devices. This viewpoint leads one to develop protocols by which devices can talk to each other, that is, interoperability protocols. It does not worry so much about how tasks are implemented on top of this network. </a:t>
            </a:r>
          </a:p>
          <a:p>
            <a:endParaRPr lang="en-US" baseline="0" dirty="0" smtClean="0"/>
          </a:p>
          <a:p>
            <a:r>
              <a:rPr lang="en-US" baseline="0" dirty="0" smtClean="0"/>
              <a:t>The second abstraction views technology as complete, closed systems. This viewpoint leads to software that is coupled directly with the hardware and works only with the specific hardware, that is, there vertical integration.  </a:t>
            </a:r>
          </a:p>
          <a:p>
            <a:endParaRPr lang="en-US" baseline="0" dirty="0" smtClean="0"/>
          </a:p>
          <a:p>
            <a:r>
              <a:rPr lang="en-US" baseline="0" dirty="0" smtClean="0"/>
              <a:t>Both of these abstractions are promoted by both industry as well as research communities.</a:t>
            </a:r>
          </a:p>
          <a:p>
            <a:endParaRPr lang="en-US" baseline="0" dirty="0" smtClean="0"/>
          </a:p>
          <a:p>
            <a:r>
              <a:rPr lang="en-US" baseline="0" dirty="0" smtClean="0"/>
              <a:t>But I’ll argue in next couple of the slides that they are both problematic in the home setting.</a:t>
            </a:r>
          </a:p>
        </p:txBody>
      </p:sp>
      <p:sp>
        <p:nvSpPr>
          <p:cNvPr id="4" name="Slide Number Placeholder 3"/>
          <p:cNvSpPr>
            <a:spLocks noGrp="1"/>
          </p:cNvSpPr>
          <p:nvPr>
            <p:ph type="sldNum" sz="quarter" idx="10"/>
          </p:nvPr>
        </p:nvSpPr>
        <p:spPr/>
        <p:txBody>
          <a:bodyPr/>
          <a:lstStyle/>
          <a:p>
            <a:fld id="{A2D4A376-B6F4-42E2-ABE2-255148FB0556}" type="slidenum">
              <a:rPr lang="en-US" smtClean="0"/>
              <a:t>13</a:t>
            </a:fld>
            <a:endParaRPr lang="en-US"/>
          </a:p>
        </p:txBody>
      </p:sp>
    </p:spTree>
    <p:extLst>
      <p:ext uri="{BB962C8B-B14F-4D97-AF65-F5344CB8AC3E}">
        <p14:creationId xmlns:p14="http://schemas.microsoft.com/office/powerpoint/2010/main" val="2084350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People bring in solutions developed for the enterprise </a:t>
            </a:r>
            <a:r>
              <a:rPr lang="en-US" baseline="0" dirty="0" smtClean="0"/>
              <a:t>contexts</a:t>
            </a:r>
          </a:p>
          <a:p>
            <a:endParaRPr lang="en-US" baseline="0" dirty="0" smtClean="0"/>
          </a:p>
          <a:p>
            <a:r>
              <a:rPr lang="en-US" baseline="0" dirty="0" smtClean="0"/>
              <a:t>This is the abstraction that DIY-</a:t>
            </a:r>
            <a:r>
              <a:rPr lang="en-US" baseline="0" dirty="0" err="1" smtClean="0"/>
              <a:t>ers</a:t>
            </a:r>
            <a:r>
              <a:rPr lang="en-US" baseline="0" dirty="0" smtClean="0"/>
              <a:t> are working with.</a:t>
            </a:r>
            <a:endParaRPr lang="en-US" baseline="0" dirty="0" smtClean="0"/>
          </a:p>
        </p:txBody>
      </p:sp>
      <p:sp>
        <p:nvSpPr>
          <p:cNvPr id="4" name="Slide Number Placeholder 3"/>
          <p:cNvSpPr>
            <a:spLocks noGrp="1"/>
          </p:cNvSpPr>
          <p:nvPr>
            <p:ph type="sldNum" sz="quarter" idx="10"/>
          </p:nvPr>
        </p:nvSpPr>
        <p:spPr/>
        <p:txBody>
          <a:bodyPr/>
          <a:lstStyle/>
          <a:p>
            <a:fld id="{345DCFB9-94EB-40FF-A860-451F15CB6EF1}"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abstraction that outsourcers</a:t>
            </a:r>
            <a:r>
              <a:rPr lang="en-US" baseline="0" dirty="0" smtClean="0"/>
              <a:t> are working with</a:t>
            </a:r>
            <a:endParaRPr lang="en-US" dirty="0" smtClean="0"/>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C41861E-45BE-44E3-8AAD-0DB3BD7D1656}" type="slidenum">
              <a:rPr lang="en-US" smtClean="0"/>
              <a:t>15</a:t>
            </a:fld>
            <a:endParaRPr lang="en-US"/>
          </a:p>
        </p:txBody>
      </p:sp>
    </p:spTree>
    <p:extLst>
      <p:ext uri="{BB962C8B-B14F-4D97-AF65-F5344CB8AC3E}">
        <p14:creationId xmlns:p14="http://schemas.microsoft.com/office/powerpoint/2010/main" val="149686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different paradigm</a:t>
            </a:r>
            <a:r>
              <a:rPr lang="en-US" baseline="0" dirty="0" smtClean="0"/>
              <a:t> for organizing technology in the home</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17</a:t>
            </a:fld>
            <a:endParaRPr lang="en-US"/>
          </a:p>
        </p:txBody>
      </p:sp>
    </p:spTree>
    <p:extLst>
      <p:ext uri="{BB962C8B-B14F-4D97-AF65-F5344CB8AC3E}">
        <p14:creationId xmlns:p14="http://schemas.microsoft.com/office/powerpoint/2010/main" val="4017422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HomeOS is our</a:t>
            </a:r>
            <a:r>
              <a:rPr lang="en-US" baseline="0" dirty="0" smtClean="0"/>
              <a:t> attempt at implementing the computer abstraction</a:t>
            </a:r>
            <a:endParaRPr lang="en-US" dirty="0" smtClean="0"/>
          </a:p>
          <a:p>
            <a:pPr marL="0" indent="0">
              <a:buFont typeface="+mj-lt"/>
              <a:buNone/>
            </a:pPr>
            <a:endParaRPr lang="en-US" dirty="0" smtClean="0"/>
          </a:p>
          <a:p>
            <a:pPr marL="228600" indent="-228600">
              <a:buFont typeface="+mj-lt"/>
              <a:buAutoNum type="arabicPeriod"/>
            </a:pPr>
            <a:r>
              <a:rPr lang="en-US" dirty="0" smtClean="0"/>
              <a:t>HomeOS logically</a:t>
            </a:r>
            <a:r>
              <a:rPr lang="en-US" baseline="0" dirty="0" smtClean="0"/>
              <a:t> centralizes all technology in the home.</a:t>
            </a:r>
          </a:p>
          <a:p>
            <a:pPr marL="228600" indent="-228600">
              <a:buFont typeface="+mj-lt"/>
              <a:buAutoNum type="arabicPeriod"/>
            </a:pPr>
            <a:r>
              <a:rPr lang="en-US" baseline="0" dirty="0" smtClean="0"/>
              <a:t>Users interact with HomeOS rather than individual devices, which makes them easy to manage.</a:t>
            </a:r>
          </a:p>
          <a:p>
            <a:pPr marL="228600" indent="-228600">
              <a:buFont typeface="+mj-lt"/>
              <a:buAutoNum type="arabicPeriod"/>
            </a:pPr>
            <a:r>
              <a:rPr lang="en-US" baseline="0" dirty="0" smtClean="0"/>
              <a:t>HomeOS provides applications simple APIs to access these devices. </a:t>
            </a:r>
          </a:p>
          <a:p>
            <a:pPr marL="228600" indent="-228600">
              <a:buFont typeface="+mj-lt"/>
              <a:buAutoNum type="arabicPeriod"/>
            </a:pPr>
            <a:r>
              <a:rPr lang="en-US" baseline="0" dirty="0" smtClean="0"/>
              <a:t>Cross-device functionality is implemented by applications, not users.</a:t>
            </a:r>
          </a:p>
          <a:p>
            <a:pPr marL="228600" indent="-228600">
              <a:buFont typeface="+mj-lt"/>
              <a:buAutoNum type="arabicPeriod"/>
            </a:pPr>
            <a:r>
              <a:rPr lang="en-US" baseline="0" dirty="0" smtClean="0"/>
              <a:t>HomeStore simplifies the tasks of finding compatible devices and applications.</a:t>
            </a:r>
          </a:p>
          <a:p>
            <a:pPr marL="0" indent="0">
              <a:buFont typeface="+mj-lt"/>
              <a:buNone/>
            </a:pPr>
            <a:endParaRPr lang="en-US" baseline="0" dirty="0" smtClean="0"/>
          </a:p>
          <a:p>
            <a:pPr marL="0" indent="0">
              <a:buFont typeface="+mj-lt"/>
              <a:buNone/>
            </a:pPr>
            <a:r>
              <a:rPr lang="en-US" baseline="0" dirty="0" smtClean="0"/>
              <a:t>This is doable today because:</a:t>
            </a:r>
          </a:p>
          <a:p>
            <a:pPr marL="0" indent="0">
              <a:buFont typeface="+mj-lt"/>
              <a:buNone/>
            </a:pPr>
            <a:r>
              <a:rPr lang="en-US" baseline="0" dirty="0" smtClean="0"/>
              <a:t>  - most devices are network controllable</a:t>
            </a:r>
          </a:p>
          <a:p>
            <a:pPr marL="0" indent="0">
              <a:buFont typeface="+mj-lt"/>
              <a:buNone/>
            </a:pPr>
            <a:r>
              <a:rPr lang="en-US" baseline="0" dirty="0" smtClean="0"/>
              <a:t>  - technology around remote control of devices is maturing, for example, through standards such as DLNA, Z-Wave, and ZigBee.</a:t>
            </a:r>
            <a:endParaRPr lang="en-US" dirty="0"/>
          </a:p>
        </p:txBody>
      </p:sp>
      <p:sp>
        <p:nvSpPr>
          <p:cNvPr id="4" name="Slide Number Placeholder 3"/>
          <p:cNvSpPr>
            <a:spLocks noGrp="1"/>
          </p:cNvSpPr>
          <p:nvPr>
            <p:ph type="sldNum" sz="quarter" idx="10"/>
          </p:nvPr>
        </p:nvSpPr>
        <p:spPr/>
        <p:txBody>
          <a:bodyPr/>
          <a:lstStyle/>
          <a:p>
            <a:fld id="{2605C932-C127-4C34-9D8B-7EBC596AE205}" type="slidenum">
              <a:rPr lang="en-US" smtClean="0"/>
              <a:pPr/>
              <a:t>18</a:t>
            </a:fld>
            <a:endParaRPr lang="en-US"/>
          </a:p>
        </p:txBody>
      </p:sp>
    </p:spTree>
    <p:extLst>
      <p:ext uri="{BB962C8B-B14F-4D97-AF65-F5344CB8AC3E}">
        <p14:creationId xmlns:p14="http://schemas.microsoft.com/office/powerpoint/2010/main" val="789302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19</a:t>
            </a:fld>
            <a:endParaRPr lang="en-US"/>
          </a:p>
        </p:txBody>
      </p:sp>
    </p:spTree>
    <p:extLst>
      <p:ext uri="{BB962C8B-B14F-4D97-AF65-F5344CB8AC3E}">
        <p14:creationId xmlns:p14="http://schemas.microsoft.com/office/powerpoint/2010/main" val="1024310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Layering</a:t>
            </a:r>
            <a:r>
              <a:rPr lang="en-US" baseline="0" dirty="0" smtClean="0"/>
              <a:t> is the way to contain complexity</a:t>
            </a:r>
            <a:endParaRPr lang="en-US" dirty="0"/>
          </a:p>
        </p:txBody>
      </p:sp>
      <p:sp>
        <p:nvSpPr>
          <p:cNvPr id="4" name="Slide Number Placeholder 3"/>
          <p:cNvSpPr>
            <a:spLocks noGrp="1"/>
          </p:cNvSpPr>
          <p:nvPr>
            <p:ph type="sldNum" sz="quarter" idx="10"/>
          </p:nvPr>
        </p:nvSpPr>
        <p:spPr/>
        <p:txBody>
          <a:bodyPr/>
          <a:lstStyle/>
          <a:p>
            <a:fld id="{9731BBD7-13C8-45D9-AA45-B4B257BC7984}" type="slidenum">
              <a:rPr lang="en-US" smtClean="0"/>
              <a:t>20</a:t>
            </a:fld>
            <a:endParaRPr lang="en-US"/>
          </a:p>
        </p:txBody>
      </p:sp>
    </p:spTree>
    <p:extLst>
      <p:ext uri="{BB962C8B-B14F-4D97-AF65-F5344CB8AC3E}">
        <p14:creationId xmlns:p14="http://schemas.microsoft.com/office/powerpoint/2010/main" val="112769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DCL includes discovery and pairing</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One DCL module per device protocol</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21</a:t>
            </a:fld>
            <a:endParaRPr lang="en-US"/>
          </a:p>
        </p:txBody>
      </p:sp>
    </p:spTree>
    <p:extLst>
      <p:ext uri="{BB962C8B-B14F-4D97-AF65-F5344CB8AC3E}">
        <p14:creationId xmlns:p14="http://schemas.microsoft.com/office/powerpoint/2010/main" val="34936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What</a:t>
            </a:r>
            <a:r>
              <a:rPr lang="en-US" baseline="0" dirty="0" smtClean="0"/>
              <a:t> are smarthomes?</a:t>
            </a:r>
          </a:p>
          <a:p>
            <a:endParaRPr lang="en-US" baseline="0" dirty="0" smtClean="0"/>
          </a:p>
          <a:p>
            <a:r>
              <a:rPr lang="en-US" baseline="0" dirty="0" smtClean="0"/>
              <a:t>Sensing and actuating devices all around, which combine to perform actions of interest to users with little or no effort.</a:t>
            </a:r>
            <a:endParaRPr lang="en-US" dirty="0" smtClean="0"/>
          </a:p>
          <a:p>
            <a:endParaRPr lang="en-US" dirty="0" smtClean="0"/>
          </a:p>
          <a:p>
            <a:r>
              <a:rPr lang="en-US" dirty="0" smtClean="0"/>
              <a:t>ABI definition: disparate systems is</a:t>
            </a:r>
            <a:r>
              <a:rPr lang="en-US" baseline="0" dirty="0" smtClean="0"/>
              <a:t> key</a:t>
            </a:r>
            <a:r>
              <a:rPr lang="en-US" dirty="0" smtClean="0"/>
              <a:t>. all</a:t>
            </a:r>
            <a:r>
              <a:rPr lang="en-US" baseline="0" dirty="0" smtClean="0"/>
              <a:t> lightning is not smart; all computers is not smart.</a:t>
            </a:r>
            <a:endParaRPr lang="en-US" dirty="0" smtClean="0"/>
          </a:p>
          <a:p>
            <a:endParaRPr lang="en-US" dirty="0" smtClean="0"/>
          </a:p>
          <a:p>
            <a:endParaRPr lang="en-US" dirty="0" smtClean="0"/>
          </a:p>
          <a:p>
            <a:r>
              <a:rPr lang="en-US" dirty="0" smtClean="0"/>
              <a:t>&lt;object width="640" height="360"&gt;&lt;</a:t>
            </a:r>
            <a:r>
              <a:rPr lang="en-US" dirty="0" err="1" smtClean="0"/>
              <a:t>param</a:t>
            </a:r>
            <a:r>
              <a:rPr lang="en-US" dirty="0" smtClean="0"/>
              <a:t> name="movie" value="http://www.youtube-nocookie.com/v/qsDRV1UjySI?version=3&amp;amp;hl=en_US&amp;amp;rel=0"&gt;&lt;/param&gt;&lt;param name="</a:t>
            </a:r>
            <a:r>
              <a:rPr lang="en-US" dirty="0" err="1" smtClean="0"/>
              <a:t>allowFullScreen</a:t>
            </a:r>
            <a:r>
              <a:rPr lang="en-US" dirty="0" smtClean="0"/>
              <a:t>“</a:t>
            </a:r>
            <a:r>
              <a:rPr lang="en-US" baseline="0" dirty="0" smtClean="0"/>
              <a:t> </a:t>
            </a:r>
            <a:r>
              <a:rPr lang="en-US" dirty="0" smtClean="0"/>
              <a:t>value="true"&gt;&lt;/</a:t>
            </a:r>
            <a:r>
              <a:rPr lang="en-US" dirty="0" err="1" smtClean="0"/>
              <a:t>param</a:t>
            </a:r>
            <a:r>
              <a:rPr lang="en-US" dirty="0" smtClean="0"/>
              <a:t>&gt;&lt;</a:t>
            </a:r>
            <a:r>
              <a:rPr lang="en-US" dirty="0" err="1" smtClean="0"/>
              <a:t>param</a:t>
            </a:r>
            <a:r>
              <a:rPr lang="en-US" dirty="0" smtClean="0"/>
              <a:t> name="</a:t>
            </a:r>
            <a:r>
              <a:rPr lang="en-US" dirty="0" err="1" smtClean="0"/>
              <a:t>allowscriptaccess</a:t>
            </a:r>
            <a:r>
              <a:rPr lang="en-US" dirty="0" smtClean="0"/>
              <a:t>" value="always"&gt;&lt;/</a:t>
            </a:r>
            <a:r>
              <a:rPr lang="en-US" dirty="0" err="1" smtClean="0"/>
              <a:t>param</a:t>
            </a:r>
            <a:r>
              <a:rPr lang="en-US" dirty="0" smtClean="0"/>
              <a:t>&gt;&lt;embed </a:t>
            </a:r>
            <a:r>
              <a:rPr lang="en-US" dirty="0" err="1" smtClean="0"/>
              <a:t>src</a:t>
            </a:r>
            <a:r>
              <a:rPr lang="en-US" dirty="0" smtClean="0"/>
              <a:t>="http://www.youtube</a:t>
            </a:r>
            <a:r>
              <a:rPr lang="en-US" baseline="0" dirty="0" smtClean="0"/>
              <a:t>-</a:t>
            </a:r>
            <a:r>
              <a:rPr lang="en-US" dirty="0" smtClean="0"/>
              <a:t>nocookie.com/v/qsDRV1UjySI?version=3&amp;amp;hl=en_US&amp;amp;rel=0" type="application/x-shockwave-flash" width="640" height="360" </a:t>
            </a:r>
            <a:r>
              <a:rPr lang="en-US" dirty="0" err="1" smtClean="0"/>
              <a:t>allowscriptaccess</a:t>
            </a:r>
            <a:r>
              <a:rPr lang="en-US" dirty="0" smtClean="0"/>
              <a:t>="always" </a:t>
            </a:r>
            <a:r>
              <a:rPr lang="en-US" dirty="0" err="1" smtClean="0"/>
              <a:t>allowfullscreen</a:t>
            </a:r>
            <a:r>
              <a:rPr lang="en-US" dirty="0" smtClean="0"/>
              <a:t>="true"&gt;&lt;/embed&gt;&lt;/object&gt;</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3</a:t>
            </a:fld>
            <a:endParaRPr lang="en-US"/>
          </a:p>
        </p:txBody>
      </p:sp>
    </p:spTree>
    <p:extLst>
      <p:ext uri="{BB962C8B-B14F-4D97-AF65-F5344CB8AC3E}">
        <p14:creationId xmlns:p14="http://schemas.microsoft.com/office/powerpoint/2010/main" val="3383543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22</a:t>
            </a:fld>
            <a:endParaRPr lang="en-US"/>
          </a:p>
        </p:txBody>
      </p:sp>
    </p:spTree>
    <p:extLst>
      <p:ext uri="{BB962C8B-B14F-4D97-AF65-F5344CB8AC3E}">
        <p14:creationId xmlns:p14="http://schemas.microsoft.com/office/powerpoint/2010/main" val="958004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management layer of HomeOS provides a central place for users to manage the technology in their home and how applications are allowed to access it.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major imperative in the design of this layer for us was it be configurable by non-technical users. </a:t>
            </a:r>
          </a:p>
          <a:p>
            <a:r>
              <a:rPr lang="en-US" sz="1200" b="0" i="0" u="none" strike="noStrike" kern="1200" baseline="0" dirty="0" smtClean="0">
                <a:solidFill>
                  <a:schemeClr val="tx1"/>
                </a:solidFill>
                <a:latin typeface="+mn-lt"/>
                <a:ea typeface="+mn-ea"/>
                <a:cs typeface="+mn-cs"/>
              </a:rPr>
              <a:t> - Research shows that this requires primitives that are well-aligned with how users want to manage and control technology. Interfaces slapped on after the fact are not as effective. Instead, the design itself should reflect users’ mental models.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uncover these mental models in interviews of the same set of participants that I mentioned earlier. </a:t>
            </a:r>
          </a:p>
          <a:p>
            <a:r>
              <a:rPr lang="en-US" sz="1200" b="0" i="0" u="none" strike="noStrike" kern="1200" baseline="0" dirty="0" smtClean="0">
                <a:solidFill>
                  <a:schemeClr val="tx1"/>
                </a:solidFill>
                <a:latin typeface="+mn-lt"/>
                <a:ea typeface="+mn-ea"/>
                <a:cs typeface="+mn-cs"/>
              </a:rPr>
              <a:t> - We told them about a HomeOS-like system and asked them how they would like to control and manage it.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 summarize what we learned. </a:t>
            </a:r>
          </a:p>
          <a:p>
            <a:r>
              <a:rPr lang="en-US" sz="1200" b="0" i="0" u="none" strike="noStrike" kern="1200" baseline="0" dirty="0" smtClean="0">
                <a:solidFill>
                  <a:schemeClr val="tx1"/>
                </a:solidFill>
                <a:latin typeface="+mn-lt"/>
                <a:ea typeface="+mn-ea"/>
                <a:cs typeface="+mn-cs"/>
              </a:rPr>
              <a:t> - Of particular note is how the requirements primitives differ from those in current PC  </a:t>
            </a:r>
            <a:r>
              <a:rPr lang="en-US" sz="1200" b="0" i="0" u="none" strike="noStrike" kern="1200" baseline="0" dirty="0" err="1" smtClean="0">
                <a:solidFill>
                  <a:schemeClr val="tx1"/>
                </a:solidFill>
                <a:latin typeface="+mn-lt"/>
                <a:ea typeface="+mn-ea"/>
                <a:cs typeface="+mn-cs"/>
              </a:rPr>
              <a:t>OSes</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Time-based access control: parental controls and guest-access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Apps as security principals: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Easy to understand settings: </a:t>
            </a:r>
          </a:p>
          <a:p>
            <a:r>
              <a:rPr lang="en-US" sz="1200" b="0" i="0" u="none" strike="noStrike" kern="1200" baseline="0" dirty="0" smtClean="0">
                <a:solidFill>
                  <a:schemeClr val="tx1"/>
                </a:solidFill>
                <a:latin typeface="+mn-lt"/>
                <a:ea typeface="+mn-ea"/>
                <a:cs typeface="+mn-cs"/>
              </a:rPr>
              <a:t>  - wanted a way to verify their security settings so that they could convince themselves that they had correctly configured</a:t>
            </a:r>
          </a:p>
          <a:p>
            <a:r>
              <a:rPr lang="en-US" sz="1200" b="0" i="0" u="none" strike="noStrike" kern="1200" baseline="0" dirty="0" smtClean="0">
                <a:solidFill>
                  <a:schemeClr val="tx1"/>
                </a:solidFill>
                <a:latin typeface="+mn-lt"/>
                <a:ea typeface="+mn-ea"/>
                <a:cs typeface="+mn-cs"/>
              </a:rPr>
              <a:t>their settings. Users asked for interfaces that would make it easy to answer questions about how they had or had not</a:t>
            </a:r>
          </a:p>
          <a:p>
            <a:r>
              <a:rPr lang="en-US" sz="1200" b="0" i="0" u="none" strike="noStrike" kern="1200" baseline="0" dirty="0" smtClean="0">
                <a:solidFill>
                  <a:schemeClr val="tx1"/>
                </a:solidFill>
                <a:latin typeface="+mn-lt"/>
                <a:ea typeface="+mn-ea"/>
                <a:cs typeface="+mn-cs"/>
              </a:rPr>
              <a:t>configured things. For instance, whether guests can access security devices or whether a given application can</a:t>
            </a:r>
          </a:p>
          <a:p>
            <a:r>
              <a:rPr lang="en-US" sz="1200" b="0" i="0" u="none" strike="noStrike" kern="1200" baseline="0" dirty="0" smtClean="0">
                <a:solidFill>
                  <a:schemeClr val="tx1"/>
                </a:solidFill>
                <a:latin typeface="+mn-lt"/>
                <a:ea typeface="+mn-ea"/>
                <a:cs typeface="+mn-cs"/>
              </a:rPr>
              <a:t>unlock the door after 10 PM. Providing reliable answers to such questions is difficult in current </a:t>
            </a:r>
            <a:r>
              <a:rPr lang="en-US" sz="1200" b="0" i="0" u="none" strike="noStrike" kern="1200" baseline="0" dirty="0" err="1" smtClean="0">
                <a:solidFill>
                  <a:schemeClr val="tx1"/>
                </a:solidFill>
                <a:latin typeface="+mn-lt"/>
                <a:ea typeface="+mn-ea"/>
                <a:cs typeface="+mn-cs"/>
              </a:rPr>
              <a:t>OSes</a:t>
            </a:r>
            <a:r>
              <a:rPr lang="en-US" sz="1200" b="0" i="0" u="none" strike="noStrike" kern="1200" baseline="0" dirty="0" smtClean="0">
                <a:solidFill>
                  <a:schemeClr val="tx1"/>
                </a:solidFill>
                <a:latin typeface="+mn-lt"/>
                <a:ea typeface="+mn-ea"/>
                <a:cs typeface="+mn-cs"/>
              </a:rPr>
              <a:t> due to complex primitives such as dynamic delegation [9].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Extra-sensitive devices: </a:t>
            </a:r>
          </a:p>
        </p:txBody>
      </p:sp>
      <p:sp>
        <p:nvSpPr>
          <p:cNvPr id="4" name="Slide Number Placeholder 3"/>
          <p:cNvSpPr>
            <a:spLocks noGrp="1"/>
          </p:cNvSpPr>
          <p:nvPr>
            <p:ph type="sldNum" sz="quarter" idx="10"/>
          </p:nvPr>
        </p:nvSpPr>
        <p:spPr/>
        <p:txBody>
          <a:bodyPr/>
          <a:lstStyle/>
          <a:p>
            <a:fld id="{A2D4A376-B6F4-42E2-ABE2-255148FB0556}" type="slidenum">
              <a:rPr lang="en-US" smtClean="0"/>
              <a:t>23</a:t>
            </a:fld>
            <a:endParaRPr lang="en-US"/>
          </a:p>
        </p:txBody>
      </p:sp>
    </p:spTree>
    <p:extLst>
      <p:ext uri="{BB962C8B-B14F-4D97-AF65-F5344CB8AC3E}">
        <p14:creationId xmlns:p14="http://schemas.microsoft.com/office/powerpoint/2010/main" val="1371251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requirements for security and access control are in conflict. </a:t>
            </a:r>
          </a:p>
          <a:p>
            <a:r>
              <a:rPr lang="en-US" sz="1200" b="0" i="0" u="none" strike="noStrike" kern="1200" baseline="0" dirty="0" smtClean="0">
                <a:solidFill>
                  <a:schemeClr val="tx1"/>
                </a:solidFill>
                <a:latin typeface="+mn-lt"/>
                <a:ea typeface="+mn-ea"/>
                <a:cs typeface="+mn-cs"/>
              </a:rPr>
              <a:t>  - Time-based access control and applications as security principals call for primitives that are richer than those in current </a:t>
            </a:r>
            <a:r>
              <a:rPr lang="en-US" sz="1200" b="0" i="0" u="none" strike="noStrike" kern="1200" baseline="0" dirty="0" err="1" smtClean="0">
                <a:solidFill>
                  <a:schemeClr val="tx1"/>
                </a:solidFill>
                <a:latin typeface="+mn-lt"/>
                <a:ea typeface="+mn-ea"/>
                <a:cs typeface="+mn-cs"/>
              </a:rPr>
              <a:t>OSes</a:t>
            </a:r>
            <a:r>
              <a:rPr lang="en-US" sz="1200" b="0" i="0" u="none" strike="noStrike" kern="1200" baseline="0" dirty="0" smtClean="0">
                <a:solidFill>
                  <a:schemeClr val="tx1"/>
                </a:solidFill>
                <a:latin typeface="+mn-lt"/>
                <a:ea typeface="+mn-ea"/>
                <a:cs typeface="+mn-cs"/>
              </a:rPr>
              <a:t>. However, non-experts find it hard to configure and understand even those primitives.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We reconcile the conflict by leveraging the fact that the home is a much simpler environment that does not need much of the complexity that is motivated by enterprise environments such as dynamic delegation and highly-customizable ACLs.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Explain the rule format.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Such rules meets our requirements. Users can configure time-based policies as well as restrict an application to specific devices. They can also easily understand their configuration by getting inverse views such as “which applications can access the door?”, “which devices can be accessed after 10 PM?” or “can a user ever access the back</a:t>
            </a:r>
          </a:p>
          <a:p>
            <a:r>
              <a:rPr lang="en-US" sz="1200" b="0" i="0" u="none" strike="noStrike" kern="1200" baseline="0" dirty="0" smtClean="0">
                <a:solidFill>
                  <a:schemeClr val="tx1"/>
                </a:solidFill>
                <a:latin typeface="+mn-lt"/>
                <a:ea typeface="+mn-ea"/>
                <a:cs typeface="+mn-cs"/>
              </a:rPr>
              <a:t>door lock?” to fully understand their risk. Reliably providing such views is straightforward and fast because they can be</a:t>
            </a:r>
          </a:p>
          <a:p>
            <a:r>
              <a:rPr lang="en-US" sz="1200" b="0" i="0" u="none" strike="noStrike" kern="1200" baseline="0" dirty="0" smtClean="0">
                <a:solidFill>
                  <a:schemeClr val="tx1"/>
                </a:solidFill>
                <a:latin typeface="+mn-lt"/>
                <a:ea typeface="+mn-ea"/>
                <a:cs typeface="+mn-cs"/>
              </a:rPr>
              <a:t>formulated as </a:t>
            </a:r>
            <a:r>
              <a:rPr lang="en-US" sz="1200" b="0" i="0" u="none" strike="noStrike" kern="1200" baseline="0" dirty="0" err="1" smtClean="0">
                <a:solidFill>
                  <a:schemeClr val="tx1"/>
                </a:solidFill>
                <a:latin typeface="+mn-lt"/>
                <a:ea typeface="+mn-ea"/>
                <a:cs typeface="+mn-cs"/>
              </a:rPr>
              <a:t>Datalog</a:t>
            </a:r>
            <a:r>
              <a:rPr lang="en-US" sz="1200" b="0" i="0" u="none" strike="noStrike" kern="1200" baseline="0" dirty="0" smtClean="0">
                <a:solidFill>
                  <a:schemeClr val="tx1"/>
                </a:solidFill>
                <a:latin typeface="+mn-lt"/>
                <a:ea typeface="+mn-ea"/>
                <a:cs typeface="+mn-cs"/>
              </a:rPr>
              <a:t> queries. </a:t>
            </a:r>
          </a:p>
          <a:p>
            <a:endParaRPr lang="en-US" sz="1200" b="0" i="0" u="none" strike="noStrike" kern="1200" baseline="0" dirty="0" smtClean="0">
              <a:solidFill>
                <a:schemeClr val="tx1"/>
              </a:solidFill>
              <a:latin typeface="+mn-lt"/>
              <a:ea typeface="+mn-ea"/>
              <a:cs typeface="+mn-cs"/>
            </a:endParaRPr>
          </a:p>
          <a:p>
            <a:r>
              <a:rPr lang="en-US" dirty="0" smtClean="0"/>
              <a:t>User</a:t>
            </a:r>
            <a:r>
              <a:rPr lang="en-US" baseline="0" dirty="0" smtClean="0"/>
              <a:t> and device groups: trees vs. sets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24</a:t>
            </a:fld>
            <a:endParaRPr lang="en-US"/>
          </a:p>
        </p:txBody>
      </p:sp>
    </p:spTree>
    <p:extLst>
      <p:ext uri="{BB962C8B-B14F-4D97-AF65-F5344CB8AC3E}">
        <p14:creationId xmlns:p14="http://schemas.microsoft.com/office/powerpoint/2010/main" val="2247554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application layer is where developer-written code runs to use and compose the devices in the home.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Consume DFL services using capabilities.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key feature that HomeOS provides at app layer is the ability to ascertain if an application is compatible with the home.</a:t>
            </a:r>
          </a:p>
          <a:p>
            <a:r>
              <a:rPr lang="en-US" sz="1200" b="0" i="0" u="none" strike="noStrike" kern="1200" baseline="0" dirty="0" smtClean="0">
                <a:solidFill>
                  <a:schemeClr val="tx1"/>
                </a:solidFill>
                <a:latin typeface="+mn-lt"/>
                <a:ea typeface="+mn-ea"/>
                <a:cs typeface="+mn-cs"/>
              </a:rPr>
              <a:t>  - Today, when users bring software home, they have little assurance that it will work in their environment.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HomeOS applications provide a manifest describing what services they need to function. </a:t>
            </a:r>
          </a:p>
          <a:p>
            <a:r>
              <a:rPr lang="en-US" sz="1200" b="0" i="0" u="none" strike="noStrike" kern="1200" baseline="0" dirty="0" smtClean="0">
                <a:solidFill>
                  <a:schemeClr val="tx1"/>
                </a:solidFill>
                <a:latin typeface="+mn-lt"/>
                <a:ea typeface="+mn-ea"/>
                <a:cs typeface="+mn-cs"/>
              </a:rPr>
              <a:t> - Helps check compatibility. </a:t>
            </a:r>
          </a:p>
          <a:p>
            <a:r>
              <a:rPr lang="en-US" sz="1200" b="0" i="0" u="none" strike="noStrike" kern="1200" baseline="0" dirty="0" smtClean="0">
                <a:solidFill>
                  <a:schemeClr val="tx1"/>
                </a:solidFill>
                <a:latin typeface="+mn-lt"/>
                <a:ea typeface="+mn-ea"/>
                <a:cs typeface="+mn-cs"/>
              </a:rPr>
              <a:t> - If not compatible, HomeOS can also determine what additional devices are needed.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Explain manifests.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Our current manifest descriptions cannot encode complex requirements (e.g., two devices in the same room). </a:t>
            </a:r>
          </a:p>
          <a:p>
            <a:r>
              <a:rPr lang="en-US" sz="1200" b="0" i="0" u="none" strike="noStrike" kern="1200" baseline="0" dirty="0" smtClean="0">
                <a:solidFill>
                  <a:schemeClr val="tx1"/>
                </a:solidFill>
                <a:latin typeface="+mn-lt"/>
                <a:ea typeface="+mn-ea"/>
                <a:cs typeface="+mn-cs"/>
              </a:rPr>
              <a:t>  - They handle what we deem as the common case. </a:t>
            </a:r>
          </a:p>
          <a:p>
            <a:r>
              <a:rPr lang="en-US" sz="1200" b="0" i="0" u="none" strike="noStrike" kern="1200" baseline="0" dirty="0" smtClean="0">
                <a:solidFill>
                  <a:schemeClr val="tx1"/>
                </a:solidFill>
                <a:latin typeface="+mn-lt"/>
                <a:ea typeface="+mn-ea"/>
                <a:cs typeface="+mn-cs"/>
              </a:rPr>
              <a:t>  - Can extend later if needed</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25</a:t>
            </a:fld>
            <a:endParaRPr lang="en-US"/>
          </a:p>
        </p:txBody>
      </p:sp>
    </p:spTree>
    <p:extLst>
      <p:ext uri="{BB962C8B-B14F-4D97-AF65-F5344CB8AC3E}">
        <p14:creationId xmlns:p14="http://schemas.microsoft.com/office/powerpoint/2010/main" val="1631111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Lightweight isolation</a:t>
            </a:r>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26</a:t>
            </a:fld>
            <a:endParaRPr lang="en-US"/>
          </a:p>
        </p:txBody>
      </p:sp>
    </p:spTree>
    <p:extLst>
      <p:ext uri="{BB962C8B-B14F-4D97-AF65-F5344CB8AC3E}">
        <p14:creationId xmlns:p14="http://schemas.microsoft.com/office/powerpoint/2010/main" val="2234186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Only 2 homes had prior experience with home automation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28</a:t>
            </a:fld>
            <a:endParaRPr lang="en-US"/>
          </a:p>
        </p:txBody>
      </p:sp>
    </p:spTree>
    <p:extLst>
      <p:ext uri="{BB962C8B-B14F-4D97-AF65-F5344CB8AC3E}">
        <p14:creationId xmlns:p14="http://schemas.microsoft.com/office/powerpoint/2010/main" val="1331027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could manage: We did not provide any support beyond basic</a:t>
            </a:r>
            <a:r>
              <a:rPr lang="en-US" baseline="0" dirty="0" smtClean="0"/>
              <a:t> </a:t>
            </a:r>
            <a:r>
              <a:rPr lang="en-US" dirty="0" smtClean="0"/>
              <a:t>documentation</a:t>
            </a:r>
          </a:p>
          <a:p>
            <a:endParaRPr lang="en-US" dirty="0" smtClean="0"/>
          </a:p>
          <a:p>
            <a:r>
              <a:rPr lang="en-US" dirty="0" smtClean="0"/>
              <a:t>Organic growth:</a:t>
            </a:r>
            <a:r>
              <a:rPr lang="en-US" baseline="0" dirty="0" smtClean="0"/>
              <a:t> </a:t>
            </a:r>
            <a:r>
              <a:rPr lang="en-US" dirty="0" smtClean="0"/>
              <a:t>Give</a:t>
            </a:r>
            <a:r>
              <a:rPr lang="en-US" baseline="0" dirty="0" smtClean="0"/>
              <a:t> Frank’s example.</a:t>
            </a:r>
          </a:p>
          <a:p>
            <a:endParaRPr lang="en-US" dirty="0" smtClean="0"/>
          </a:p>
          <a:p>
            <a:r>
              <a:rPr lang="en-US" dirty="0" smtClean="0"/>
              <a:t>Developers: DCL-DFL split emerged later in Arkansas</a:t>
            </a:r>
            <a:r>
              <a:rPr lang="en-US" baseline="0" dirty="0" smtClean="0"/>
              <a:t> case</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30</a:t>
            </a:fld>
            <a:endParaRPr lang="en-US"/>
          </a:p>
        </p:txBody>
      </p:sp>
    </p:spTree>
    <p:extLst>
      <p:ext uri="{BB962C8B-B14F-4D97-AF65-F5344CB8AC3E}">
        <p14:creationId xmlns:p14="http://schemas.microsoft.com/office/powerpoint/2010/main" val="1605486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Interoperability protocols reveal limited information</a:t>
            </a:r>
          </a:p>
          <a:p>
            <a:r>
              <a:rPr lang="en-US" dirty="0" err="1" smtClean="0"/>
              <a:t>Diagnosability</a:t>
            </a:r>
            <a:r>
              <a:rPr lang="en-US" dirty="0" smtClean="0"/>
              <a:t>:</a:t>
            </a:r>
            <a:r>
              <a:rPr lang="en-US" baseline="0" dirty="0" smtClean="0"/>
              <a:t> even ICMP would be great</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Particularly hurts in the face of decentralized data plane</a:t>
            </a:r>
            <a:endParaRPr lang="en-US" baseline="0" dirty="0" smtClean="0"/>
          </a:p>
          <a:p>
            <a:r>
              <a:rPr lang="en-US" baseline="0" dirty="0" smtClean="0"/>
              <a:t>Fragility: DLNA was the culprit; need transcoding</a:t>
            </a:r>
          </a:p>
          <a:p>
            <a:endParaRPr lang="en-US" baseline="0" dirty="0" smtClean="0"/>
          </a:p>
          <a:p>
            <a:r>
              <a:rPr lang="en-US" baseline="0" dirty="0" smtClean="0"/>
              <a:t>Device features: set top boxes</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Hinders rich application development</a:t>
            </a:r>
          </a:p>
        </p:txBody>
      </p:sp>
      <p:sp>
        <p:nvSpPr>
          <p:cNvPr id="4" name="Slide Number Placeholder 3"/>
          <p:cNvSpPr>
            <a:spLocks noGrp="1"/>
          </p:cNvSpPr>
          <p:nvPr>
            <p:ph type="sldNum" sz="quarter" idx="10"/>
          </p:nvPr>
        </p:nvSpPr>
        <p:spPr/>
        <p:txBody>
          <a:bodyPr/>
          <a:lstStyle/>
          <a:p>
            <a:fld id="{A2D4A376-B6F4-42E2-ABE2-255148FB0556}" type="slidenum">
              <a:rPr lang="en-US" smtClean="0"/>
              <a:t>31</a:t>
            </a:fld>
            <a:endParaRPr lang="en-US"/>
          </a:p>
        </p:txBody>
      </p:sp>
    </p:spTree>
    <p:extLst>
      <p:ext uri="{BB962C8B-B14F-4D97-AF65-F5344CB8AC3E}">
        <p14:creationId xmlns:p14="http://schemas.microsoft.com/office/powerpoint/2010/main" val="158742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Second-order problems</a:t>
            </a:r>
          </a:p>
          <a:p>
            <a:endParaRPr lang="en-US" dirty="0" smtClean="0"/>
          </a:p>
          <a:p>
            <a:r>
              <a:rPr lang="en-US" dirty="0" smtClean="0"/>
              <a:t>Fast forwarding: Radio</a:t>
            </a:r>
            <a:r>
              <a:rPr lang="en-US" baseline="0" dirty="0" smtClean="0"/>
              <a:t> alarm clock</a:t>
            </a:r>
          </a:p>
          <a:p>
            <a:endParaRPr lang="en-US" baseline="0" dirty="0" smtClean="0"/>
          </a:p>
          <a:p>
            <a:r>
              <a:rPr lang="en-US" baseline="0" dirty="0" smtClean="0"/>
              <a:t>Concrete context for studying sensor data privacy</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33</a:t>
            </a:fld>
            <a:endParaRPr lang="en-US"/>
          </a:p>
        </p:txBody>
      </p:sp>
    </p:spTree>
    <p:extLst>
      <p:ext uri="{BB962C8B-B14F-4D97-AF65-F5344CB8AC3E}">
        <p14:creationId xmlns:p14="http://schemas.microsoft.com/office/powerpoint/2010/main" val="1541669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just about smarthomes: home</a:t>
            </a:r>
            <a:r>
              <a:rPr lang="en-US" baseline="0" dirty="0" smtClean="0"/>
              <a:t> networks, elder care, internet of things, etc.</a:t>
            </a:r>
          </a:p>
          <a:p>
            <a:endParaRPr lang="en-US" baseline="0" dirty="0" smtClean="0"/>
          </a:p>
          <a:p>
            <a:r>
              <a:rPr lang="en-US" baseline="0" dirty="0" smtClean="0"/>
              <a:t>Pick the right abstraction; it matters.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34</a:t>
            </a:fld>
            <a:endParaRPr lang="en-US"/>
          </a:p>
        </p:txBody>
      </p:sp>
    </p:spTree>
    <p:extLst>
      <p:ext uri="{BB962C8B-B14F-4D97-AF65-F5344CB8AC3E}">
        <p14:creationId xmlns:p14="http://schemas.microsoft.com/office/powerpoint/2010/main" val="243742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Pictures:</a:t>
            </a:r>
          </a:p>
          <a:p>
            <a:r>
              <a:rPr lang="en-US" dirty="0" smtClean="0"/>
              <a:t>Duke smart house</a:t>
            </a:r>
            <a:endParaRPr lang="en-US" baseline="0" dirty="0" smtClean="0"/>
          </a:p>
          <a:p>
            <a:r>
              <a:rPr lang="en-US" baseline="0" dirty="0" smtClean="0"/>
              <a:t>Microsoft home of the future</a:t>
            </a:r>
          </a:p>
          <a:p>
            <a:r>
              <a:rPr lang="en-US" baseline="0" dirty="0" smtClean="0"/>
              <a:t>Disney’s smart house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4</a:t>
            </a:fld>
            <a:endParaRPr lang="en-US"/>
          </a:p>
        </p:txBody>
      </p:sp>
    </p:spTree>
    <p:extLst>
      <p:ext uri="{BB962C8B-B14F-4D97-AF65-F5344CB8AC3E}">
        <p14:creationId xmlns:p14="http://schemas.microsoft.com/office/powerpoint/2010/main" val="3053949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study</a:t>
            </a:r>
          </a:p>
          <a:p>
            <a:endParaRPr lang="en-US" baseline="0" dirty="0" smtClean="0"/>
          </a:p>
          <a:p>
            <a:r>
              <a:rPr lang="en-US" baseline="0" dirty="0" smtClean="0"/>
              <a:t>A deeper, systemic </a:t>
            </a:r>
            <a:r>
              <a:rPr lang="en-US" baseline="0" dirty="0" smtClean="0"/>
              <a:t>explanation</a:t>
            </a:r>
            <a:endParaRPr lang="en-US" baseline="0" dirty="0" smtClean="0"/>
          </a:p>
          <a:p>
            <a:endParaRPr lang="en-US" baseline="0" dirty="0" smtClean="0"/>
          </a:p>
          <a:p>
            <a:r>
              <a:rPr lang="en-US" baseline="0" dirty="0" smtClean="0"/>
              <a:t>A system, under development for 2 years. Design iterated upon based on our experience and a small community of users and developers.</a:t>
            </a:r>
            <a:endParaRPr lang="en-US" dirty="0" smtClean="0"/>
          </a:p>
        </p:txBody>
      </p:sp>
      <p:sp>
        <p:nvSpPr>
          <p:cNvPr id="4" name="Slide Number Placeholder 3"/>
          <p:cNvSpPr>
            <a:spLocks noGrp="1"/>
          </p:cNvSpPr>
          <p:nvPr>
            <p:ph type="sldNum" sz="quarter" idx="10"/>
          </p:nvPr>
        </p:nvSpPr>
        <p:spPr/>
        <p:txBody>
          <a:bodyPr/>
          <a:lstStyle/>
          <a:p>
            <a:fld id="{A2D4A376-B6F4-42E2-ABE2-255148FB0556}" type="slidenum">
              <a:rPr lang="en-US" smtClean="0"/>
              <a:t>5</a:t>
            </a:fld>
            <a:endParaRPr lang="en-US"/>
          </a:p>
        </p:txBody>
      </p:sp>
    </p:spTree>
    <p:extLst>
      <p:ext uri="{BB962C8B-B14F-4D97-AF65-F5344CB8AC3E}">
        <p14:creationId xmlns:p14="http://schemas.microsoft.com/office/powerpoint/2010/main" val="3218960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smtClean="0"/>
              <a:t>We wanted to understand the reasons behind this gap.</a:t>
            </a:r>
          </a:p>
          <a:p>
            <a:pPr lvl="0"/>
            <a:endParaRPr lang="en-US" sz="2400" dirty="0" smtClean="0"/>
          </a:p>
          <a:p>
            <a:pPr lvl="0"/>
            <a:r>
              <a:rPr lang="en-US" sz="2400" dirty="0" smtClean="0"/>
              <a:t>Pictures: </a:t>
            </a:r>
          </a:p>
          <a:p>
            <a:pPr lvl="1"/>
            <a:r>
              <a:rPr lang="en-US" sz="2400" dirty="0" smtClean="0"/>
              <a:t>Remote lighting control</a:t>
            </a:r>
          </a:p>
          <a:p>
            <a:pPr lvl="1"/>
            <a:r>
              <a:rPr lang="en-US" sz="2400" dirty="0" smtClean="0"/>
              <a:t>Security cameras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Multi-room audio/video systems</a:t>
            </a:r>
          </a:p>
          <a:p>
            <a:pPr lvl="1"/>
            <a:r>
              <a:rPr lang="en-US" sz="2400" dirty="0" smtClean="0"/>
              <a:t>Motion detectors</a:t>
            </a:r>
          </a:p>
          <a:p>
            <a:pPr lvl="1"/>
            <a:r>
              <a:rPr lang="en-US" sz="2400" dirty="0" smtClean="0"/>
              <a:t>Door</a:t>
            </a:r>
            <a:r>
              <a:rPr lang="en-US" sz="2400" baseline="0" dirty="0" smtClean="0"/>
              <a:t> sensor</a:t>
            </a:r>
            <a:endParaRPr lang="en-US" sz="2400" dirty="0" smtClean="0"/>
          </a:p>
          <a:p>
            <a:endParaRPr lang="en-US" dirty="0" smtClean="0"/>
          </a:p>
          <a:p>
            <a:endParaRPr lang="en-US" dirty="0" smtClean="0"/>
          </a:p>
          <a:p>
            <a:r>
              <a:rPr lang="en-US" sz="1200" dirty="0" smtClean="0"/>
              <a:t>People interviewed were both gurus and consumers</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6</a:t>
            </a:fld>
            <a:endParaRPr lang="en-US"/>
          </a:p>
        </p:txBody>
      </p:sp>
    </p:spTree>
    <p:extLst>
      <p:ext uri="{BB962C8B-B14F-4D97-AF65-F5344CB8AC3E}">
        <p14:creationId xmlns:p14="http://schemas.microsoft.com/office/powerpoint/2010/main" val="4289844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categories of people. </a:t>
            </a:r>
          </a:p>
          <a:p>
            <a:r>
              <a:rPr lang="en-US" baseline="0" dirty="0" smtClean="0"/>
              <a:t>  - DIY: buy hardware and stitch things together themselves.</a:t>
            </a:r>
          </a:p>
          <a:p>
            <a:r>
              <a:rPr lang="en-US" baseline="0" dirty="0" smtClean="0"/>
              <a:t>  - OS: pay someone to bring in a complete system</a:t>
            </a:r>
          </a:p>
          <a:p>
            <a:endParaRPr lang="en-US" baseline="0" dirty="0" smtClean="0"/>
          </a:p>
          <a:p>
            <a:r>
              <a:rPr lang="en-US" baseline="0" dirty="0" smtClean="0"/>
              <a:t>What exactly the outsourcing community is paying for will become clear in  a bit.</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7</a:t>
            </a:fld>
            <a:endParaRPr lang="en-US"/>
          </a:p>
        </p:txBody>
      </p:sp>
    </p:spTree>
    <p:extLst>
      <p:ext uri="{BB962C8B-B14F-4D97-AF65-F5344CB8AC3E}">
        <p14:creationId xmlns:p14="http://schemas.microsoft.com/office/powerpoint/2010/main" val="4000964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If I had a penny</a:t>
            </a:r>
            <a:r>
              <a:rPr lang="en-US" sz="2400" baseline="0" dirty="0" smtClean="0"/>
              <a:t> for every time someone said a variant of “it allows me to be lazy,” I’ll have a quarter.</a:t>
            </a:r>
            <a:endParaRPr lang="en-US"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i="0" baseline="0" dirty="0" smtClean="0"/>
              <a:t>   </a:t>
            </a:r>
            <a:r>
              <a:rPr lang="en-US" sz="2400" i="1" dirty="0" smtClean="0"/>
              <a:t>“It allows me to be lazy, honestly, because every day [before automation] I would go double check the locks, make sure all the lights are off on all the floors and make sure that everything’s closed.”</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Peace of mind.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baseline="0" dirty="0" smtClean="0"/>
              <a:t>   Status of locks and doors, including garage doors.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Centralized control</a:t>
            </a:r>
            <a:r>
              <a:rPr lang="en-US" sz="2400" baseline="0" dirty="0" smtClean="0"/>
              <a:t> and knowledge of what is happening at the house.</a:t>
            </a:r>
            <a:endParaRPr lang="en-US" sz="2400" dirty="0" smtClean="0"/>
          </a:p>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i="1" kern="1200" dirty="0" smtClean="0">
                <a:solidFill>
                  <a:schemeClr val="tx1"/>
                </a:solidFill>
                <a:effectLst/>
                <a:latin typeface="+mn-lt"/>
                <a:ea typeface="+mn-ea"/>
                <a:cs typeface="+mn-cs"/>
              </a:rPr>
              <a:t>   “I like just being in control, like during the day, I get an email every time somebody comes to the door.”</a:t>
            </a:r>
            <a:endParaRPr lang="en-US" i="1" dirty="0" smtClean="0"/>
          </a:p>
          <a:p>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8</a:t>
            </a:fld>
            <a:endParaRPr lang="en-US"/>
          </a:p>
        </p:txBody>
      </p:sp>
    </p:spTree>
    <p:extLst>
      <p:ext uri="{BB962C8B-B14F-4D97-AF65-F5344CB8AC3E}">
        <p14:creationId xmlns:p14="http://schemas.microsoft.com/office/powerpoint/2010/main" val="61891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More importantly, we also learned from these people why the smarthome technology is not ready for mainstream.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Hardware inflexibility: networking wires, low-voltage wiring</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Extensibility includes making things work together.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Management includes security.</a:t>
            </a:r>
          </a:p>
          <a:p>
            <a:r>
              <a:rPr lang="en-US" sz="1200" b="0" i="0" u="none" strike="noStrike" kern="1200" baseline="0" dirty="0" smtClean="0">
                <a:solidFill>
                  <a:schemeClr val="tx1"/>
                </a:solidFill>
                <a:latin typeface="+mn-lt"/>
                <a:ea typeface="+mn-ea"/>
                <a:cs typeface="+mn-cs"/>
              </a:rPr>
              <a:t>  - Choice between security and inconvenience when it comes to guest access and remote access.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We focus on the last two problems: </a:t>
            </a:r>
            <a:r>
              <a:rPr lang="en-US" sz="1200" b="0" i="0" u="none" strike="noStrike" kern="1200" baseline="0" dirty="0" smtClean="0">
                <a:solidFill>
                  <a:schemeClr val="tx1"/>
                </a:solidFill>
                <a:latin typeface="+mn-lt"/>
                <a:ea typeface="+mn-ea"/>
                <a:cs typeface="+mn-cs"/>
              </a:rPr>
              <a:t>Device </a:t>
            </a:r>
            <a:r>
              <a:rPr lang="en-US" sz="1200" b="0" i="0" u="none" strike="noStrike" kern="1200" baseline="0" dirty="0" smtClean="0">
                <a:solidFill>
                  <a:schemeClr val="tx1"/>
                </a:solidFill>
                <a:latin typeface="+mn-lt"/>
                <a:ea typeface="+mn-ea"/>
                <a:cs typeface="+mn-cs"/>
              </a:rPr>
              <a:t>vendors are already taking care of the first one. Wireless is becoming commonplace, and low-voltage devices are moving to regular voltage.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Also, these problems are not unique to smarthomes or home automation systems. Studies show that these are general problems </a:t>
            </a:r>
            <a:r>
              <a:rPr lang="en-US" sz="1200" b="0" i="0" u="none" strike="noStrike" kern="1200" baseline="0" dirty="0" smtClean="0">
                <a:solidFill>
                  <a:schemeClr val="tx1"/>
                </a:solidFill>
                <a:latin typeface="+mn-lt"/>
                <a:ea typeface="+mn-ea"/>
                <a:cs typeface="+mn-cs"/>
              </a:rPr>
              <a:t>with lay users needing to control multiple devices.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 Internet of things</a:t>
            </a:r>
          </a:p>
          <a:p>
            <a:r>
              <a:rPr lang="en-US" sz="1200" b="0" i="0" u="none" strike="noStrike" kern="1200" baseline="0" dirty="0" smtClean="0">
                <a:solidFill>
                  <a:schemeClr val="tx1"/>
                </a:solidFill>
                <a:latin typeface="+mn-lt"/>
                <a:ea typeface="+mn-ea"/>
                <a:cs typeface="+mn-cs"/>
              </a:rPr>
              <a:t>  - Elder </a:t>
            </a:r>
            <a:r>
              <a:rPr lang="en-US" sz="1200" b="0" i="0" u="none" strike="noStrike" kern="1200" baseline="0" dirty="0" smtClean="0">
                <a:solidFill>
                  <a:schemeClr val="tx1"/>
                </a:solidFill>
                <a:latin typeface="+mn-lt"/>
                <a:ea typeface="+mn-ea"/>
                <a:cs typeface="+mn-cs"/>
              </a:rPr>
              <a:t>care</a:t>
            </a:r>
          </a:p>
          <a:p>
            <a:r>
              <a:rPr lang="en-US" sz="1200" b="0" i="0" u="none" strike="noStrike" kern="1200" baseline="0" dirty="0" smtClean="0">
                <a:solidFill>
                  <a:schemeClr val="tx1"/>
                </a:solidFill>
                <a:latin typeface="+mn-lt"/>
                <a:ea typeface="+mn-ea"/>
                <a:cs typeface="+mn-cs"/>
              </a:rPr>
              <a:t>So, solutions to these problems will make home computing better in general, and not just smarthomes.</a:t>
            </a:r>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2D4A376-B6F4-42E2-ABE2-255148FB0556}" type="slidenum">
              <a:rPr lang="en-US" smtClean="0"/>
              <a:t>9</a:t>
            </a:fld>
            <a:endParaRPr lang="en-US"/>
          </a:p>
        </p:txBody>
      </p:sp>
    </p:spTree>
    <p:extLst>
      <p:ext uri="{BB962C8B-B14F-4D97-AF65-F5344CB8AC3E}">
        <p14:creationId xmlns:p14="http://schemas.microsoft.com/office/powerpoint/2010/main" val="618919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l</a:t>
            </a:r>
            <a:r>
              <a:rPr lang="en-US" baseline="0" dirty="0" smtClean="0"/>
              <a:t>ets step back and understand why these problems arise in the first place. Start with understanding the home computing environment and its characteristics.</a:t>
            </a:r>
            <a:endParaRPr lang="en-US" dirty="0"/>
          </a:p>
        </p:txBody>
      </p:sp>
      <p:sp>
        <p:nvSpPr>
          <p:cNvPr id="4" name="Slide Number Placeholder 3"/>
          <p:cNvSpPr>
            <a:spLocks noGrp="1"/>
          </p:cNvSpPr>
          <p:nvPr>
            <p:ph type="sldNum" sz="quarter" idx="10"/>
          </p:nvPr>
        </p:nvSpPr>
        <p:spPr/>
        <p:txBody>
          <a:bodyPr/>
          <a:lstStyle/>
          <a:p>
            <a:fld id="{A2D4A376-B6F4-42E2-ABE2-255148FB0556}" type="slidenum">
              <a:rPr lang="en-US" smtClean="0"/>
              <a:t>10</a:t>
            </a:fld>
            <a:endParaRPr lang="en-US"/>
          </a:p>
        </p:txBody>
      </p:sp>
    </p:spTree>
    <p:extLst>
      <p:ext uri="{BB962C8B-B14F-4D97-AF65-F5344CB8AC3E}">
        <p14:creationId xmlns:p14="http://schemas.microsoft.com/office/powerpoint/2010/main" val="196417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b="1">
                <a:solidFill>
                  <a:srgbClr val="C00000"/>
                </a:solidFill>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1" kern="1200">
          <a:solidFill>
            <a:srgbClr val="C0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49.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63.pn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7.jpeg"/><Relationship Id="rId3" Type="http://schemas.openxmlformats.org/officeDocument/2006/relationships/image" Target="../media/image64.png"/><Relationship Id="rId7" Type="http://schemas.openxmlformats.org/officeDocument/2006/relationships/image" Target="../media/image38.emf"/><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66.png"/><Relationship Id="rId10" Type="http://schemas.openxmlformats.org/officeDocument/2006/relationships/image" Target="../media/image60.png"/><Relationship Id="rId4" Type="http://schemas.openxmlformats.org/officeDocument/2006/relationships/image" Target="../media/image65.png"/><Relationship Id="rId9" Type="http://schemas.openxmlformats.org/officeDocument/2006/relationships/image" Target="../media/image59.png"/><Relationship Id="rId14" Type="http://schemas.openxmlformats.org/officeDocument/2006/relationships/image" Target="../media/image6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hyperlink" Target="http://research.microsoft.com/en-us/um/people/ssaroiu/italy_2010.jp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5.pn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8.jpeg"/><Relationship Id="rId4" Type="http://schemas.openxmlformats.org/officeDocument/2006/relationships/image" Target="../media/image38.emf"/><Relationship Id="rId9"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1.wmf"/><Relationship Id="rId4" Type="http://schemas.openxmlformats.org/officeDocument/2006/relationships/image" Target="../media/image70.jpe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research.microsoft.com/homeos/"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www.youtube-nocookie.com/v/qsDRV1UjySI?version=3&amp;hl=en_US&amp;rel=0"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6.gif"/><Relationship Id="rId4" Type="http://schemas.openxmlformats.org/officeDocument/2006/relationships/image" Target="../media/image8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logs.technet.com/b/microsoft_blog/archive/2011/10/17/behind-the-scenes-of-nui-at-microsoft.aspx" TargetMode="External"/><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www.imdb.com/media/rm3489111040/tt0192618" TargetMode="Externa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wmf"/><Relationship Id="rId12"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9.wmf"/><Relationship Id="rId18" Type="http://schemas.openxmlformats.org/officeDocument/2006/relationships/image" Target="../media/image43.jpeg"/><Relationship Id="rId3" Type="http://schemas.openxmlformats.org/officeDocument/2006/relationships/image" Target="../media/image29.jpeg"/><Relationship Id="rId7" Type="http://schemas.openxmlformats.org/officeDocument/2006/relationships/image" Target="../media/image33.wmf"/><Relationship Id="rId12" Type="http://schemas.openxmlformats.org/officeDocument/2006/relationships/image" Target="../media/image38.emf"/><Relationship Id="rId17" Type="http://schemas.openxmlformats.org/officeDocument/2006/relationships/hyperlink" Target="http://www.jailbreakforiphone.com/how-to-set-parental-controls-on-your-iphone/" TargetMode="External"/><Relationship Id="rId2" Type="http://schemas.openxmlformats.org/officeDocument/2006/relationships/notesSlide" Target="../notesSlides/notesSlide8.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png"/><Relationship Id="rId14" Type="http://schemas.openxmlformats.org/officeDocument/2006/relationships/image" Target="../media/image4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587375"/>
            <a:ext cx="8534400" cy="1470025"/>
          </a:xfrm>
        </p:spPr>
        <p:txBody>
          <a:bodyPr/>
          <a:lstStyle/>
          <a:p>
            <a:r>
              <a:rPr lang="en-US" b="1" dirty="0" smtClean="0">
                <a:solidFill>
                  <a:srgbClr val="C00000"/>
                </a:solidFill>
              </a:rPr>
              <a:t>Towards commodity smarthomes</a:t>
            </a:r>
            <a:endParaRPr lang="en-US" b="1" dirty="0">
              <a:solidFill>
                <a:srgbClr val="C00000"/>
              </a:solidFill>
            </a:endParaRPr>
          </a:p>
        </p:txBody>
      </p:sp>
      <p:sp>
        <p:nvSpPr>
          <p:cNvPr id="3" name="Subtitle 2"/>
          <p:cNvSpPr>
            <a:spLocks noGrp="1"/>
          </p:cNvSpPr>
          <p:nvPr>
            <p:ph type="subTitle" idx="1"/>
          </p:nvPr>
        </p:nvSpPr>
        <p:spPr>
          <a:xfrm>
            <a:off x="76200" y="3265658"/>
            <a:ext cx="9006058" cy="685800"/>
          </a:xfrm>
        </p:spPr>
        <p:txBody>
          <a:bodyPr>
            <a:normAutofit/>
          </a:bodyPr>
          <a:lstStyle/>
          <a:p>
            <a:r>
              <a:rPr lang="en-US" sz="3600" dirty="0" smtClean="0">
                <a:solidFill>
                  <a:schemeClr val="tx1"/>
                </a:solidFill>
              </a:rPr>
              <a:t>Ratul Mahajan</a:t>
            </a:r>
          </a:p>
          <a:p>
            <a:endParaRPr lang="en-US" sz="3600" i="1" dirty="0" smtClean="0">
              <a:solidFill>
                <a:schemeClr val="tx1"/>
              </a:solidFill>
            </a:endParaRPr>
          </a:p>
        </p:txBody>
      </p:sp>
      <p:pic>
        <p:nvPicPr>
          <p:cNvPr id="1026" name="Picture 2" descr="http://upload.wikimedia.org/wikipedia/en/archive/b/b3/20110309193628!Microsoft_Research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4033169"/>
            <a:ext cx="2133600" cy="5952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8022" y="6019970"/>
            <a:ext cx="2578613" cy="658369"/>
          </a:xfrm>
          <a:prstGeom prst="rect">
            <a:avLst/>
          </a:prstGeom>
        </p:spPr>
      </p:pic>
    </p:spTree>
    <p:extLst>
      <p:ext uri="{BB962C8B-B14F-4D97-AF65-F5344CB8AC3E}">
        <p14:creationId xmlns:p14="http://schemas.microsoft.com/office/powerpoint/2010/main" val="41120207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solidFill>
                  <a:schemeClr val="bg1">
                    <a:lumMod val="50000"/>
                  </a:schemeClr>
                </a:solidFill>
              </a:rPr>
              <a:t>What explains the gap?</a:t>
            </a:r>
          </a:p>
          <a:p>
            <a:pPr lvl="4"/>
            <a:endParaRPr lang="en-US" sz="2800" dirty="0"/>
          </a:p>
          <a:p>
            <a:pPr marL="0" indent="0">
              <a:buNone/>
            </a:pPr>
            <a:r>
              <a:rPr lang="en-US" sz="4000" dirty="0" smtClean="0"/>
              <a:t>What </a:t>
            </a:r>
            <a:r>
              <a:rPr lang="en-US" sz="4000" i="1" dirty="0" smtClean="0"/>
              <a:t>really</a:t>
            </a:r>
            <a:r>
              <a:rPr lang="en-US" sz="4000" dirty="0" smtClean="0"/>
              <a:t> explains the gap?</a:t>
            </a:r>
          </a:p>
          <a:p>
            <a:pPr lvl="4"/>
            <a:endParaRPr lang="en-US" sz="2800" dirty="0"/>
          </a:p>
          <a:p>
            <a:pPr marL="0" indent="0">
              <a:buNone/>
            </a:pPr>
            <a:r>
              <a:rPr lang="en-US" sz="4000" dirty="0" smtClean="0"/>
              <a:t>How to bridge the gap?</a:t>
            </a:r>
            <a:endParaRPr lang="en-US" sz="4000" dirty="0"/>
          </a:p>
        </p:txBody>
      </p:sp>
    </p:spTree>
    <p:extLst>
      <p:ext uri="{BB962C8B-B14F-4D97-AF65-F5344CB8AC3E}">
        <p14:creationId xmlns:p14="http://schemas.microsoft.com/office/powerpoint/2010/main" val="267033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b="1" dirty="0" smtClean="0">
                <a:solidFill>
                  <a:srgbClr val="C00000"/>
                </a:solidFill>
              </a:rPr>
              <a:t>The home computing environment</a:t>
            </a:r>
            <a:endParaRPr lang="en-US" b="1" dirty="0">
              <a:solidFill>
                <a:srgbClr val="C00000"/>
              </a:solidFill>
            </a:endParaRPr>
          </a:p>
        </p:txBody>
      </p:sp>
      <p:pic>
        <p:nvPicPr>
          <p:cNvPr id="6" name="Picture 5" descr="C:\Users\ratul\AppData\Local\Microsoft\Windows\Temporary Internet Files\Content.IE5\AWFMYCNF\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467" y="4837328"/>
            <a:ext cx="713177" cy="1411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www.keylessaccesslocks.com/images/Schlage%20BE365-PLY-505_S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7239" y="5042648"/>
            <a:ext cx="858965" cy="8589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3" descr="http://tompelt.files.wordpress.com/2009/10/thermost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6781" y="3965921"/>
            <a:ext cx="951458" cy="737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www.adirondackplaza.com/shop/Adirondack_Plaza/images/homesent-motionsenso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2489" y="3936937"/>
            <a:ext cx="569824" cy="7996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5" descr="http://www.getxbox360.com/wp-content/uploads/2008/01/xbox360elit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28288" y="5042648"/>
            <a:ext cx="828143" cy="11260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amera-trimmed.png"/>
          <p:cNvPicPr>
            <a:picLocks noChangeAspect="1"/>
          </p:cNvPicPr>
          <p:nvPr/>
        </p:nvPicPr>
        <p:blipFill>
          <a:blip r:embed="rId8"/>
          <a:stretch>
            <a:fillRect/>
          </a:stretch>
        </p:blipFill>
        <p:spPr>
          <a:xfrm>
            <a:off x="3651344" y="5068212"/>
            <a:ext cx="948715" cy="751409"/>
          </a:xfrm>
          <a:prstGeom prst="rect">
            <a:avLst/>
          </a:prstGeom>
        </p:spPr>
      </p:pic>
      <p:pic>
        <p:nvPicPr>
          <p:cNvPr id="15" name="Picture 14" descr="sonos-ipad-app.jpg"/>
          <p:cNvPicPr>
            <a:picLocks noChangeAspect="1"/>
          </p:cNvPicPr>
          <p:nvPr/>
        </p:nvPicPr>
        <p:blipFill>
          <a:blip r:embed="rId9"/>
          <a:stretch>
            <a:fillRect/>
          </a:stretch>
        </p:blipFill>
        <p:spPr>
          <a:xfrm>
            <a:off x="7770283" y="3979543"/>
            <a:ext cx="1068917" cy="848124"/>
          </a:xfrm>
          <a:prstGeom prst="rect">
            <a:avLst/>
          </a:prstGeom>
        </p:spPr>
      </p:pic>
      <p:pic>
        <p:nvPicPr>
          <p:cNvPr id="16" name="Picture 15" descr="sonos-thickbox.jpg"/>
          <p:cNvPicPr>
            <a:picLocks noChangeAspect="1"/>
          </p:cNvPicPr>
          <p:nvPr/>
        </p:nvPicPr>
        <p:blipFill>
          <a:blip r:embed="rId10"/>
          <a:stretch>
            <a:fillRect/>
          </a:stretch>
        </p:blipFill>
        <p:spPr>
          <a:xfrm>
            <a:off x="5991126" y="3842635"/>
            <a:ext cx="1657821" cy="994693"/>
          </a:xfrm>
          <a:prstGeom prst="rect">
            <a:avLst/>
          </a:prstGeom>
        </p:spPr>
      </p:pic>
      <p:pic>
        <p:nvPicPr>
          <p:cNvPr id="18" name="Picture 17" descr="Sony_Bravia_W5500_Series_LCD_TV.jpg"/>
          <p:cNvPicPr>
            <a:picLocks noChangeAspect="1"/>
          </p:cNvPicPr>
          <p:nvPr/>
        </p:nvPicPr>
        <p:blipFill>
          <a:blip r:embed="rId11"/>
          <a:stretch>
            <a:fillRect/>
          </a:stretch>
        </p:blipFill>
        <p:spPr>
          <a:xfrm>
            <a:off x="6374116" y="4923472"/>
            <a:ext cx="1040887" cy="1040887"/>
          </a:xfrm>
          <a:prstGeom prst="rect">
            <a:avLst/>
          </a:prstGeom>
        </p:spPr>
      </p:pic>
      <p:sp>
        <p:nvSpPr>
          <p:cNvPr id="34" name="Oval 33"/>
          <p:cNvSpPr/>
          <p:nvPr/>
        </p:nvSpPr>
        <p:spPr>
          <a:xfrm>
            <a:off x="5181600" y="1899908"/>
            <a:ext cx="1489579" cy="12741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Climate</a:t>
            </a:r>
          </a:p>
          <a:p>
            <a:pPr algn="ctr"/>
            <a:r>
              <a:rPr lang="en-US" dirty="0" smtClean="0">
                <a:solidFill>
                  <a:schemeClr val="tx1"/>
                </a:solidFill>
              </a:rPr>
              <a:t>control</a:t>
            </a:r>
          </a:p>
        </p:txBody>
      </p:sp>
      <p:sp>
        <p:nvSpPr>
          <p:cNvPr id="35" name="Oval 34"/>
          <p:cNvSpPr/>
          <p:nvPr/>
        </p:nvSpPr>
        <p:spPr>
          <a:xfrm>
            <a:off x="7553362" y="1937635"/>
            <a:ext cx="1285838" cy="1202514"/>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Remote lock</a:t>
            </a:r>
          </a:p>
        </p:txBody>
      </p:sp>
      <p:sp>
        <p:nvSpPr>
          <p:cNvPr id="36" name="Oval 35"/>
          <p:cNvSpPr/>
          <p:nvPr/>
        </p:nvSpPr>
        <p:spPr>
          <a:xfrm>
            <a:off x="6474006" y="1937635"/>
            <a:ext cx="1222194" cy="1202723"/>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Keyless </a:t>
            </a:r>
            <a:r>
              <a:rPr lang="en-US" dirty="0">
                <a:solidFill>
                  <a:schemeClr val="tx1"/>
                </a:solidFill>
              </a:rPr>
              <a:t>e</a:t>
            </a:r>
            <a:r>
              <a:rPr lang="en-US" dirty="0" smtClean="0">
                <a:solidFill>
                  <a:schemeClr val="tx1"/>
                </a:solidFill>
              </a:rPr>
              <a:t>ntry</a:t>
            </a:r>
          </a:p>
        </p:txBody>
      </p:sp>
      <p:sp>
        <p:nvSpPr>
          <p:cNvPr id="37" name="Oval 36"/>
          <p:cNvSpPr/>
          <p:nvPr/>
        </p:nvSpPr>
        <p:spPr>
          <a:xfrm>
            <a:off x="3962400" y="1937844"/>
            <a:ext cx="1523673" cy="12741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Video recording</a:t>
            </a:r>
          </a:p>
        </p:txBody>
      </p:sp>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92201" y="4006288"/>
            <a:ext cx="362665" cy="697542"/>
          </a:xfrm>
          <a:prstGeom prst="rect">
            <a:avLst/>
          </a:prstGeom>
        </p:spPr>
      </p:pic>
      <p:sp>
        <p:nvSpPr>
          <p:cNvPr id="20" name="Oval 19"/>
          <p:cNvSpPr/>
          <p:nvPr/>
        </p:nvSpPr>
        <p:spPr>
          <a:xfrm>
            <a:off x="2438400" y="1958935"/>
            <a:ext cx="1787332" cy="12741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Energy monitoring</a:t>
            </a:r>
          </a:p>
        </p:txBody>
      </p:sp>
      <p:sp>
        <p:nvSpPr>
          <p:cNvPr id="3" name="TextBox 2"/>
          <p:cNvSpPr txBox="1"/>
          <p:nvPr/>
        </p:nvSpPr>
        <p:spPr>
          <a:xfrm>
            <a:off x="148364" y="4299835"/>
            <a:ext cx="2025802" cy="954107"/>
          </a:xfrm>
          <a:prstGeom prst="rect">
            <a:avLst/>
          </a:prstGeom>
          <a:noFill/>
        </p:spPr>
        <p:txBody>
          <a:bodyPr wrap="square" rtlCol="0">
            <a:spAutoFit/>
          </a:bodyPr>
          <a:lstStyle/>
          <a:p>
            <a:pPr algn="ctr"/>
            <a:r>
              <a:rPr lang="en-US" sz="2800" dirty="0" smtClean="0">
                <a:solidFill>
                  <a:srgbClr val="C00000"/>
                </a:solidFill>
              </a:rPr>
              <a:t>Devices</a:t>
            </a:r>
            <a:br>
              <a:rPr lang="en-US" sz="2800" dirty="0" smtClean="0">
                <a:solidFill>
                  <a:srgbClr val="C00000"/>
                </a:solidFill>
              </a:rPr>
            </a:br>
            <a:r>
              <a:rPr lang="en-US" sz="2800" dirty="0" smtClean="0">
                <a:solidFill>
                  <a:srgbClr val="C00000"/>
                </a:solidFill>
              </a:rPr>
              <a:t>(hardware)</a:t>
            </a:r>
            <a:endParaRPr lang="en-US" sz="2800" dirty="0">
              <a:solidFill>
                <a:srgbClr val="C00000"/>
              </a:solidFill>
            </a:endParaRPr>
          </a:p>
        </p:txBody>
      </p:sp>
      <p:sp>
        <p:nvSpPr>
          <p:cNvPr id="22" name="TextBox 21"/>
          <p:cNvSpPr txBox="1"/>
          <p:nvPr/>
        </p:nvSpPr>
        <p:spPr>
          <a:xfrm>
            <a:off x="0" y="2057400"/>
            <a:ext cx="2423857" cy="954107"/>
          </a:xfrm>
          <a:prstGeom prst="rect">
            <a:avLst/>
          </a:prstGeom>
          <a:noFill/>
        </p:spPr>
        <p:txBody>
          <a:bodyPr wrap="square" rtlCol="0">
            <a:spAutoFit/>
          </a:bodyPr>
          <a:lstStyle/>
          <a:p>
            <a:pPr algn="ctr"/>
            <a:r>
              <a:rPr lang="en-US" sz="2800" dirty="0">
                <a:solidFill>
                  <a:srgbClr val="C00000"/>
                </a:solidFill>
              </a:rPr>
              <a:t>T</a:t>
            </a:r>
            <a:r>
              <a:rPr lang="en-US" sz="2800" dirty="0" smtClean="0">
                <a:solidFill>
                  <a:srgbClr val="C00000"/>
                </a:solidFill>
              </a:rPr>
              <a:t>asks (software)</a:t>
            </a:r>
            <a:endParaRPr lang="en-US" sz="2800" dirty="0">
              <a:solidFill>
                <a:srgbClr val="C00000"/>
              </a:solidFill>
            </a:endParaRPr>
          </a:p>
        </p:txBody>
      </p:sp>
      <p:cxnSp>
        <p:nvCxnSpPr>
          <p:cNvPr id="7" name="Straight Connector 6"/>
          <p:cNvCxnSpPr/>
          <p:nvPr/>
        </p:nvCxnSpPr>
        <p:spPr>
          <a:xfrm>
            <a:off x="148364" y="3537835"/>
            <a:ext cx="253569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6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20" grpId="0" animBg="1"/>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Autofit/>
          </a:bodyPr>
          <a:lstStyle/>
          <a:p>
            <a:r>
              <a:rPr lang="en-US" sz="4000" dirty="0" smtClean="0"/>
              <a:t>Key </a:t>
            </a:r>
            <a:r>
              <a:rPr lang="en-US" sz="4000" dirty="0"/>
              <a:t>c</a:t>
            </a:r>
            <a:r>
              <a:rPr lang="en-US" sz="4000" dirty="0" smtClean="0"/>
              <a:t>haracteristics of the environment</a:t>
            </a:r>
            <a:endParaRPr lang="en-US" sz="4000" dirty="0"/>
          </a:p>
        </p:txBody>
      </p:sp>
      <p:graphicFrame>
        <p:nvGraphicFramePr>
          <p:cNvPr id="5" name="Chart 4"/>
          <p:cNvGraphicFramePr>
            <a:graphicFrameLocks/>
          </p:cNvGraphicFramePr>
          <p:nvPr>
            <p:extLst>
              <p:ext uri="{D42A27DB-BD31-4B8C-83A1-F6EECF244321}">
                <p14:modId xmlns:p14="http://schemas.microsoft.com/office/powerpoint/2010/main" val="734859259"/>
              </p:ext>
            </p:extLst>
          </p:nvPr>
        </p:nvGraphicFramePr>
        <p:xfrm>
          <a:off x="2514600" y="2448560"/>
          <a:ext cx="6629400" cy="4020234"/>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a:xfrm>
            <a:off x="304800" y="1493837"/>
            <a:ext cx="7010400" cy="4525963"/>
          </a:xfrm>
        </p:spPr>
        <p:txBody>
          <a:bodyPr>
            <a:normAutofit/>
          </a:bodyPr>
          <a:lstStyle/>
          <a:p>
            <a:pPr marL="0" indent="0">
              <a:buNone/>
            </a:pPr>
            <a:r>
              <a:rPr lang="en-US" sz="2800" dirty="0" smtClean="0"/>
              <a:t>Users are not technically savvy</a:t>
            </a:r>
            <a:endParaRPr lang="en-US" dirty="0" smtClean="0"/>
          </a:p>
          <a:p>
            <a:pPr marL="0" indent="0">
              <a:buNone/>
            </a:pPr>
            <a:r>
              <a:rPr lang="en-US" sz="2800" dirty="0"/>
              <a:t>E</a:t>
            </a:r>
            <a:r>
              <a:rPr lang="en-US" sz="2800" dirty="0" smtClean="0"/>
              <a:t>xtreme heterogeneity across homes</a:t>
            </a:r>
          </a:p>
          <a:p>
            <a:r>
              <a:rPr lang="en-US" sz="2800" dirty="0"/>
              <a:t>T</a:t>
            </a:r>
            <a:r>
              <a:rPr lang="en-US" sz="2800" dirty="0" smtClean="0"/>
              <a:t>asks</a:t>
            </a:r>
          </a:p>
          <a:p>
            <a:r>
              <a:rPr lang="en-US" sz="2800" dirty="0" smtClean="0"/>
              <a:t>Devices</a:t>
            </a:r>
          </a:p>
          <a:p>
            <a:r>
              <a:rPr lang="en-US" sz="2800" dirty="0" smtClean="0"/>
              <a:t>Topology</a:t>
            </a:r>
          </a:p>
          <a:p>
            <a:r>
              <a:rPr lang="en-US" sz="2800" dirty="0" smtClean="0"/>
              <a:t>Control, </a:t>
            </a:r>
            <a:br>
              <a:rPr lang="en-US" sz="2800" dirty="0" smtClean="0"/>
            </a:br>
            <a:r>
              <a:rPr lang="en-US" sz="2800" dirty="0" smtClean="0"/>
              <a:t>coordination</a:t>
            </a:r>
          </a:p>
          <a:p>
            <a:pPr marL="0" indent="0">
              <a:buNone/>
            </a:pP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73241808"/>
              </p:ext>
            </p:extLst>
          </p:nvPr>
        </p:nvGraphicFramePr>
        <p:xfrm>
          <a:off x="2685472" y="6334760"/>
          <a:ext cx="6306128" cy="396240"/>
        </p:xfrm>
        <a:graphic>
          <a:graphicData uri="http://schemas.openxmlformats.org/drawingml/2006/table">
            <a:tbl>
              <a:tblPr>
                <a:tableStyleId>{5C22544A-7EE6-4342-B048-85BDC9FD1C3A}</a:tableStyleId>
              </a:tblPr>
              <a:tblGrid>
                <a:gridCol w="945919"/>
                <a:gridCol w="1734185"/>
                <a:gridCol w="2044295"/>
                <a:gridCol w="1581729"/>
              </a:tblGrid>
              <a:tr h="370840">
                <a:tc>
                  <a:txBody>
                    <a:bodyPr/>
                    <a:lstStyle/>
                    <a:p>
                      <a:pPr algn="ctr"/>
                      <a:r>
                        <a:rPr lang="en-US" sz="2000" dirty="0" smtClean="0"/>
                        <a:t>Control</a:t>
                      </a:r>
                      <a:endParaRPr lang="en-US" sz="2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smtClean="0"/>
                        <a:t>Media</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smtClean="0"/>
                        <a:t>Security</a:t>
                      </a:r>
                      <a:endParaRPr 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smtClean="0"/>
                        <a:t>Environment</a:t>
                      </a:r>
                      <a:endParaRPr lang="en-US" sz="2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73074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6444419" y="1828801"/>
            <a:ext cx="1799821" cy="1664682"/>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1325562"/>
          </a:xfrm>
        </p:spPr>
        <p:txBody>
          <a:bodyPr>
            <a:normAutofit fontScale="90000"/>
          </a:bodyPr>
          <a:lstStyle/>
          <a:p>
            <a:r>
              <a:rPr lang="en-US" dirty="0" smtClean="0"/>
              <a:t>Prevalent abstractions for</a:t>
            </a:r>
            <a:br>
              <a:rPr lang="en-US" dirty="0" smtClean="0"/>
            </a:br>
            <a:r>
              <a:rPr lang="en-US" dirty="0" smtClean="0"/>
              <a:t>organizing home technology </a:t>
            </a:r>
            <a:endParaRPr lang="en-US" dirty="0"/>
          </a:p>
        </p:txBody>
      </p:sp>
      <p:sp>
        <p:nvSpPr>
          <p:cNvPr id="3" name="Content Placeholder 2"/>
          <p:cNvSpPr>
            <a:spLocks noGrp="1"/>
          </p:cNvSpPr>
          <p:nvPr>
            <p:ph idx="1"/>
          </p:nvPr>
        </p:nvSpPr>
        <p:spPr>
          <a:xfrm>
            <a:off x="457200" y="1828800"/>
            <a:ext cx="5562600" cy="4297363"/>
          </a:xfrm>
        </p:spPr>
        <p:txBody>
          <a:bodyPr>
            <a:normAutofit/>
          </a:bodyPr>
          <a:lstStyle/>
          <a:p>
            <a:pPr marL="0" indent="0">
              <a:buNone/>
            </a:pPr>
            <a:r>
              <a:rPr lang="en-US" sz="2800" dirty="0" smtClean="0"/>
              <a:t>Network of devices </a:t>
            </a:r>
          </a:p>
          <a:p>
            <a:pPr marL="0" indent="0">
              <a:buNone/>
            </a:pPr>
            <a:r>
              <a:rPr lang="en-US" sz="2800" dirty="0" smtClean="0"/>
              <a:t>     =&gt; Interoperability protocols</a:t>
            </a:r>
          </a:p>
          <a:p>
            <a:pPr lvl="2"/>
            <a:r>
              <a:rPr lang="en-US" dirty="0" smtClean="0"/>
              <a:t>DLNA, Z-Wave, Speakeasy, …..</a:t>
            </a:r>
          </a:p>
          <a:p>
            <a:pPr lvl="1"/>
            <a:endParaRPr lang="en-US" sz="2400" dirty="0" smtClean="0"/>
          </a:p>
          <a:p>
            <a:pPr lvl="1"/>
            <a:endParaRPr lang="en-US" sz="2400" dirty="0" smtClean="0"/>
          </a:p>
          <a:p>
            <a:pPr marL="0" indent="0">
              <a:buNone/>
            </a:pPr>
            <a:r>
              <a:rPr lang="en-US" sz="2800" dirty="0" smtClean="0"/>
              <a:t>Closed, complete systems </a:t>
            </a:r>
          </a:p>
          <a:p>
            <a:pPr marL="0" indent="0">
              <a:buNone/>
            </a:pPr>
            <a:r>
              <a:rPr lang="en-US" sz="2800" dirty="0"/>
              <a:t> </a:t>
            </a:r>
            <a:r>
              <a:rPr lang="en-US" sz="2800" dirty="0" smtClean="0"/>
              <a:t>    =&gt; </a:t>
            </a:r>
            <a:r>
              <a:rPr lang="en-US" sz="2800" dirty="0"/>
              <a:t>V</a:t>
            </a:r>
            <a:r>
              <a:rPr lang="en-US" sz="2800" dirty="0" smtClean="0"/>
              <a:t>ertical integration</a:t>
            </a:r>
          </a:p>
          <a:p>
            <a:pPr lvl="2"/>
            <a:r>
              <a:rPr lang="en-US" dirty="0" err="1" smtClean="0"/>
              <a:t>Crestron</a:t>
            </a:r>
            <a:r>
              <a:rPr lang="en-US" dirty="0" smtClean="0"/>
              <a:t>, Control4, </a:t>
            </a:r>
            <a:r>
              <a:rPr lang="en-US" dirty="0" err="1" smtClean="0"/>
              <a:t>EasyLiving</a:t>
            </a:r>
            <a:r>
              <a:rPr lang="en-US" dirty="0" smtClean="0"/>
              <a:t>, …</a:t>
            </a:r>
            <a:endParaRPr lang="en-US" dirty="0"/>
          </a:p>
        </p:txBody>
      </p:sp>
      <p:pic>
        <p:nvPicPr>
          <p:cNvPr id="4" name="Picture 23" descr="http://tompelt.files.wordpress.com/2009/10/thermosta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327"/>
          <a:stretch/>
        </p:blipFill>
        <p:spPr bwMode="auto">
          <a:xfrm>
            <a:off x="7729293" y="1981200"/>
            <a:ext cx="951458" cy="661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amera-trimmed.png"/>
          <p:cNvPicPr>
            <a:picLocks noChangeAspect="1"/>
          </p:cNvPicPr>
          <p:nvPr/>
        </p:nvPicPr>
        <p:blipFill>
          <a:blip r:embed="rId4"/>
          <a:stretch>
            <a:fillRect/>
          </a:stretch>
        </p:blipFill>
        <p:spPr>
          <a:xfrm>
            <a:off x="7010400" y="3048000"/>
            <a:ext cx="948715" cy="75140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21027" y="1981200"/>
            <a:ext cx="362665" cy="697542"/>
          </a:xfrm>
          <a:prstGeom prst="rect">
            <a:avLst/>
          </a:prstGeom>
        </p:spPr>
      </p:pic>
      <p:pic>
        <p:nvPicPr>
          <p:cNvPr id="10" name="Picture 23" descr="http://tompelt.files.wordpress.com/2009/10/thermost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821" y="5148493"/>
            <a:ext cx="951458" cy="7379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amera-trimmed.png"/>
          <p:cNvPicPr>
            <a:picLocks noChangeAspect="1"/>
          </p:cNvPicPr>
          <p:nvPr/>
        </p:nvPicPr>
        <p:blipFill>
          <a:blip r:embed="rId4"/>
          <a:stretch>
            <a:fillRect/>
          </a:stretch>
        </p:blipFill>
        <p:spPr>
          <a:xfrm>
            <a:off x="6915761" y="5190098"/>
            <a:ext cx="948715" cy="75140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5148493"/>
            <a:ext cx="362665" cy="697542"/>
          </a:xfrm>
          <a:prstGeom prst="rect">
            <a:avLst/>
          </a:prstGeom>
        </p:spPr>
      </p:pic>
      <p:sp>
        <p:nvSpPr>
          <p:cNvPr id="13" name="Rectangle 12"/>
          <p:cNvSpPr/>
          <p:nvPr/>
        </p:nvSpPr>
        <p:spPr>
          <a:xfrm>
            <a:off x="6019799" y="4234093"/>
            <a:ext cx="2935479" cy="17127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791200" y="4191000"/>
            <a:ext cx="1822751" cy="805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Remote monitoring</a:t>
            </a:r>
          </a:p>
        </p:txBody>
      </p:sp>
      <p:sp>
        <p:nvSpPr>
          <p:cNvPr id="15" name="Oval 14"/>
          <p:cNvSpPr/>
          <p:nvPr/>
        </p:nvSpPr>
        <p:spPr>
          <a:xfrm>
            <a:off x="7397449" y="4191000"/>
            <a:ext cx="1822751" cy="805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Climate control</a:t>
            </a:r>
          </a:p>
        </p:txBody>
      </p:sp>
    </p:spTree>
    <p:extLst>
      <p:ext uri="{BB962C8B-B14F-4D97-AF65-F5344CB8AC3E}">
        <p14:creationId xmlns:p14="http://schemas.microsoft.com/office/powerpoint/2010/main" val="171598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13" grpId="0" animBg="1"/>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descr="C:\Users\ratul\AppData\Local\Microsoft\Windows\Temporary Internet Files\Content.IE5\AWFMYCNF\MC900433050[1].jpg"/>
          <p:cNvPicPr>
            <a:picLocks noChangeAspect="1" noChangeArrowheads="1"/>
          </p:cNvPicPr>
          <p:nvPr/>
        </p:nvPicPr>
        <p:blipFill>
          <a:blip r:embed="rId3"/>
          <a:stretch>
            <a:fillRect/>
          </a:stretch>
        </p:blipFill>
        <p:spPr bwMode="auto">
          <a:xfrm>
            <a:off x="6675567" y="3157435"/>
            <a:ext cx="477948" cy="477948"/>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3234821" y="1905000"/>
            <a:ext cx="1489579" cy="25908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Climate</a:t>
            </a:r>
          </a:p>
          <a:p>
            <a:pPr algn="ctr"/>
            <a:r>
              <a:rPr lang="en-US" dirty="0" smtClean="0">
                <a:solidFill>
                  <a:schemeClr val="tx1"/>
                </a:solidFill>
              </a:rPr>
              <a:t>Control</a:t>
            </a: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33" name="Oval 32"/>
          <p:cNvSpPr/>
          <p:nvPr/>
        </p:nvSpPr>
        <p:spPr>
          <a:xfrm>
            <a:off x="5327852" y="1905000"/>
            <a:ext cx="1368607" cy="25908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Remote Lock</a:t>
            </a:r>
          </a:p>
          <a:p>
            <a:pPr algn="ctr"/>
            <a:endParaRPr lang="en-US" dirty="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34" name="Oval 33"/>
          <p:cNvSpPr/>
          <p:nvPr/>
        </p:nvSpPr>
        <p:spPr>
          <a:xfrm>
            <a:off x="4663040" y="1905000"/>
            <a:ext cx="1484276" cy="25908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Camera-Based Entry</a:t>
            </a: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8" name="Oval 17"/>
          <p:cNvSpPr/>
          <p:nvPr/>
        </p:nvSpPr>
        <p:spPr>
          <a:xfrm>
            <a:off x="597545" y="1905000"/>
            <a:ext cx="2022979" cy="2590800"/>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Video Recording</a:t>
            </a:r>
          </a:p>
          <a:p>
            <a:pPr algn="ctr"/>
            <a:endParaRPr lang="en-US" dirty="0" smtClean="0">
              <a:solidFill>
                <a:schemeClr val="tx1"/>
              </a:solidFill>
            </a:endParaRPr>
          </a:p>
          <a:p>
            <a:pPr algn="ctr"/>
            <a:endParaRPr lang="en-US" dirty="0" smtClean="0">
              <a:solidFill>
                <a:schemeClr val="tx1"/>
              </a:solidFill>
            </a:endParaRPr>
          </a:p>
          <a:p>
            <a:pPr algn="ctr"/>
            <a:endParaRPr lang="en-US" dirty="0" smtClean="0">
              <a:solidFill>
                <a:schemeClr val="tx1"/>
              </a:solidFill>
            </a:endParaRPr>
          </a:p>
          <a:p>
            <a:pPr algn="ctr"/>
            <a:endParaRPr lang="en-US" dirty="0">
              <a:solidFill>
                <a:schemeClr val="tx1"/>
              </a:solidFill>
            </a:endParaRPr>
          </a:p>
        </p:txBody>
      </p:sp>
      <p:sp>
        <p:nvSpPr>
          <p:cNvPr id="3" name="Title 2"/>
          <p:cNvSpPr>
            <a:spLocks noGrp="1"/>
          </p:cNvSpPr>
          <p:nvPr>
            <p:ph type="title"/>
          </p:nvPr>
        </p:nvSpPr>
        <p:spPr>
          <a:xfrm>
            <a:off x="228600" y="274638"/>
            <a:ext cx="8686800" cy="1143000"/>
          </a:xfrm>
        </p:spPr>
        <p:txBody>
          <a:bodyPr>
            <a:normAutofit fontScale="90000"/>
          </a:bodyPr>
          <a:lstStyle/>
          <a:p>
            <a:r>
              <a:rPr lang="en-US" b="1" dirty="0" err="1" smtClean="0">
                <a:solidFill>
                  <a:srgbClr val="C00000"/>
                </a:solidFill>
              </a:rPr>
              <a:t>Interop</a:t>
            </a:r>
            <a:r>
              <a:rPr lang="en-US" b="1" dirty="0" smtClean="0">
                <a:solidFill>
                  <a:srgbClr val="C00000"/>
                </a:solidFill>
              </a:rPr>
              <a:t> alone </a:t>
            </a:r>
            <a:r>
              <a:rPr lang="en-US" dirty="0"/>
              <a:t>l</a:t>
            </a:r>
            <a:r>
              <a:rPr lang="en-US" b="1" dirty="0" smtClean="0">
                <a:solidFill>
                  <a:srgbClr val="C00000"/>
                </a:solidFill>
              </a:rPr>
              <a:t>eaves too much for users</a:t>
            </a:r>
            <a:endParaRPr lang="en-US" b="1" dirty="0">
              <a:solidFill>
                <a:srgbClr val="C00000"/>
              </a:solidFill>
            </a:endParaRPr>
          </a:p>
        </p:txBody>
      </p:sp>
      <p:pic>
        <p:nvPicPr>
          <p:cNvPr id="6" name="Picture 5" descr="C:\Users\ratul\AppData\Local\Microsoft\Windows\Temporary Internet Files\Content.IE5\AWFMYCNF\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2996025"/>
            <a:ext cx="449908" cy="890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ratul\AppData\Local\Microsoft\Windows\Temporary Internet Files\Content.IE5\YWB3Y6Y1\MC900433826[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8179" y="3117118"/>
            <a:ext cx="540482" cy="5404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sers\ratul\AppData\Local\Microsoft\Windows\Temporary Internet Files\Content.IE5\PVR1TTI8\MC900439833[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68722" y="3164122"/>
            <a:ext cx="645878" cy="6458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ratul\AppData\Local\Microsoft\Windows\Temporary Internet Files\Content.IE5\PVR1TTI8\MC90043486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9000" y="3121995"/>
            <a:ext cx="535605" cy="5356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2000" y="3352800"/>
            <a:ext cx="957537" cy="236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6" descr="http://www.keylessaccesslocks.com/images/Schlage%20BE365-PLY-505_SL.jpg"/>
          <p:cNvPicPr>
            <a:picLocks noChangeAspect="1" noChangeArrowheads="1"/>
          </p:cNvPicPr>
          <p:nvPr/>
        </p:nvPicPr>
        <p:blipFill>
          <a:blip r:embed="rId9"/>
          <a:stretch>
            <a:fillRect/>
          </a:stretch>
        </p:blipFill>
        <p:spPr bwMode="auto">
          <a:xfrm>
            <a:off x="5461516" y="3121697"/>
            <a:ext cx="535903" cy="5359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 descr="http://tompelt.files.wordpress.com/2009/10/thermostat.jpg"/>
          <p:cNvPicPr>
            <a:picLocks noChangeAspect="1" noChangeArrowheads="1"/>
          </p:cNvPicPr>
          <p:nvPr/>
        </p:nvPicPr>
        <p:blipFill>
          <a:blip r:embed="rId10"/>
          <a:stretch>
            <a:fillRect/>
          </a:stretch>
        </p:blipFill>
        <p:spPr bwMode="auto">
          <a:xfrm>
            <a:off x="3430236" y="3217275"/>
            <a:ext cx="565281" cy="4403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http://www.adirondackplaza.com/shop/Adirondack_Plaza/images/homesent-motionsensor.jpg"/>
          <p:cNvPicPr>
            <a:picLocks noChangeAspect="1" noChangeArrowheads="1"/>
          </p:cNvPicPr>
          <p:nvPr/>
        </p:nvPicPr>
        <p:blipFill>
          <a:blip r:embed="rId11"/>
          <a:stretch>
            <a:fillRect/>
          </a:stretch>
        </p:blipFill>
        <p:spPr bwMode="auto">
          <a:xfrm>
            <a:off x="4265743" y="3227741"/>
            <a:ext cx="306201" cy="4298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5" descr="http://www.getxbox360.com/wp-content/uploads/2008/01/xbox360elite.jpg"/>
          <p:cNvPicPr>
            <a:picLocks noChangeAspect="1" noChangeArrowheads="1"/>
          </p:cNvPicPr>
          <p:nvPr/>
        </p:nvPicPr>
        <p:blipFill>
          <a:blip r:embed="rId12"/>
          <a:stretch>
            <a:fillRect/>
          </a:stretch>
        </p:blipFill>
        <p:spPr bwMode="auto">
          <a:xfrm>
            <a:off x="2744197" y="3157332"/>
            <a:ext cx="421950" cy="576468"/>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1132609" y="3713018"/>
            <a:ext cx="966355" cy="3431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2157585" y="3763353"/>
            <a:ext cx="797588" cy="3431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10000" y="3713017"/>
            <a:ext cx="585548" cy="3431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6840206" y="3634729"/>
            <a:ext cx="666596" cy="411003"/>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25"/>
          <p:cNvSpPr/>
          <p:nvPr/>
        </p:nvSpPr>
        <p:spPr>
          <a:xfrm>
            <a:off x="7591502" y="3683678"/>
            <a:ext cx="558252" cy="411003"/>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reeform 26"/>
          <p:cNvSpPr/>
          <p:nvPr/>
        </p:nvSpPr>
        <p:spPr>
          <a:xfrm>
            <a:off x="4446552" y="3713884"/>
            <a:ext cx="541279" cy="463161"/>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p:cNvSpPr/>
          <p:nvPr/>
        </p:nvSpPr>
        <p:spPr>
          <a:xfrm>
            <a:off x="5710495" y="3640772"/>
            <a:ext cx="691268" cy="3431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Freeform 28"/>
          <p:cNvSpPr/>
          <p:nvPr/>
        </p:nvSpPr>
        <p:spPr>
          <a:xfrm>
            <a:off x="2317367" y="3727402"/>
            <a:ext cx="1371600" cy="4150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Freeform 29"/>
          <p:cNvSpPr/>
          <p:nvPr/>
        </p:nvSpPr>
        <p:spPr>
          <a:xfrm>
            <a:off x="4987830" y="3656265"/>
            <a:ext cx="1852375" cy="415025"/>
          </a:xfrm>
          <a:custGeom>
            <a:avLst/>
            <a:gdLst>
              <a:gd name="connsiteX0" fmla="*/ 0 w 966355"/>
              <a:gd name="connsiteY0" fmla="*/ 0 h 343125"/>
              <a:gd name="connsiteX1" fmla="*/ 394855 w 966355"/>
              <a:gd name="connsiteY1" fmla="*/ 342900 h 343125"/>
              <a:gd name="connsiteX2" fmla="*/ 966355 w 966355"/>
              <a:gd name="connsiteY2" fmla="*/ 41564 h 343125"/>
            </a:gdLst>
            <a:ahLst/>
            <a:cxnLst>
              <a:cxn ang="0">
                <a:pos x="connsiteX0" y="connsiteY0"/>
              </a:cxn>
              <a:cxn ang="0">
                <a:pos x="connsiteX1" y="connsiteY1"/>
              </a:cxn>
              <a:cxn ang="0">
                <a:pos x="connsiteX2" y="connsiteY2"/>
              </a:cxn>
            </a:cxnLst>
            <a:rect l="l" t="t" r="r" b="b"/>
            <a:pathLst>
              <a:path w="966355" h="343125">
                <a:moveTo>
                  <a:pt x="0" y="0"/>
                </a:moveTo>
                <a:cubicBezTo>
                  <a:pt x="116898" y="167986"/>
                  <a:pt x="233796" y="335973"/>
                  <a:pt x="394855" y="342900"/>
                </a:cubicBezTo>
                <a:cubicBezTo>
                  <a:pt x="555914" y="349827"/>
                  <a:pt x="761134" y="195695"/>
                  <a:pt x="966355" y="41564"/>
                </a:cubicBezTo>
              </a:path>
            </a:pathLst>
          </a:custGeom>
          <a:ln w="3810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5" name="Picture 34" descr="camera-trimmed.png"/>
          <p:cNvPicPr>
            <a:picLocks noChangeAspect="1"/>
          </p:cNvPicPr>
          <p:nvPr/>
        </p:nvPicPr>
        <p:blipFill>
          <a:blip r:embed="rId13">
            <a:alphaModFix/>
          </a:blip>
          <a:stretch>
            <a:fillRect/>
          </a:stretch>
        </p:blipFill>
        <p:spPr>
          <a:xfrm>
            <a:off x="4752195" y="3206575"/>
            <a:ext cx="575657" cy="455937"/>
          </a:xfrm>
          <a:prstGeom prst="rect">
            <a:avLst/>
          </a:prstGeom>
        </p:spPr>
      </p:pic>
      <p:sp>
        <p:nvSpPr>
          <p:cNvPr id="2" name="Content Placeholder 1"/>
          <p:cNvSpPr>
            <a:spLocks noGrp="1"/>
          </p:cNvSpPr>
          <p:nvPr>
            <p:ph idx="1"/>
          </p:nvPr>
        </p:nvSpPr>
        <p:spPr>
          <a:xfrm>
            <a:off x="304800" y="4953000"/>
            <a:ext cx="8382000" cy="1295400"/>
          </a:xfrm>
        </p:spPr>
        <p:txBody>
          <a:bodyPr>
            <a:normAutofit/>
          </a:bodyPr>
          <a:lstStyle/>
          <a:p>
            <a:pPr lvl="3"/>
            <a:endParaRPr lang="en-US" sz="100" dirty="0" smtClean="0"/>
          </a:p>
          <a:p>
            <a:pPr marL="0" indent="0">
              <a:buNone/>
            </a:pPr>
            <a:r>
              <a:rPr lang="en-US" dirty="0" smtClean="0"/>
              <a:t>No </a:t>
            </a:r>
            <a:r>
              <a:rPr lang="en-US" dirty="0"/>
              <a:t>systematic manner to add tasks</a:t>
            </a:r>
          </a:p>
          <a:p>
            <a:pPr marL="0" indent="0">
              <a:buNone/>
            </a:pPr>
            <a:r>
              <a:rPr lang="en-US" dirty="0" smtClean="0"/>
              <a:t>Does </a:t>
            </a:r>
            <a:r>
              <a:rPr lang="en-US" dirty="0"/>
              <a:t>not handle </a:t>
            </a:r>
            <a:r>
              <a:rPr lang="en-US" dirty="0" smtClean="0"/>
              <a:t>management </a:t>
            </a:r>
            <a:r>
              <a:rPr lang="en-US" dirty="0" smtClean="0"/>
              <a:t>and </a:t>
            </a:r>
            <a:r>
              <a:rPr lang="en-US" dirty="0" smtClean="0"/>
              <a:t>security</a:t>
            </a:r>
          </a:p>
        </p:txBody>
      </p:sp>
    </p:spTree>
    <p:extLst>
      <p:ext uri="{BB962C8B-B14F-4D97-AF65-F5344CB8AC3E}">
        <p14:creationId xmlns:p14="http://schemas.microsoft.com/office/powerpoint/2010/main" val="380894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18" grpId="0" animBg="1"/>
      <p:bldP spid="17" grpId="0" animBg="1"/>
      <p:bldP spid="19" grpId="0" animBg="1"/>
      <p:bldP spid="20" grpId="0" animBg="1"/>
      <p:bldP spid="22" grpId="0" animBg="1"/>
      <p:bldP spid="26" grpId="0" animBg="1"/>
      <p:bldP spid="27" grpId="0" animBg="1"/>
      <p:bldP spid="28" grpId="0" animBg="1"/>
      <p:bldP spid="29"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9372" y="1583514"/>
            <a:ext cx="5028873"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fontScale="90000"/>
          </a:bodyPr>
          <a:lstStyle/>
          <a:p>
            <a:r>
              <a:rPr lang="en-US" b="1" dirty="0" smtClean="0">
                <a:solidFill>
                  <a:srgbClr val="C00000"/>
                </a:solidFill>
              </a:rPr>
              <a:t>Vertical integration limits extensibility</a:t>
            </a:r>
            <a:endParaRPr lang="en-US" b="1" dirty="0">
              <a:solidFill>
                <a:srgbClr val="C00000"/>
              </a:solidFill>
            </a:endParaRPr>
          </a:p>
        </p:txBody>
      </p:sp>
      <p:sp>
        <p:nvSpPr>
          <p:cNvPr id="34" name="Oval 33"/>
          <p:cNvSpPr/>
          <p:nvPr/>
        </p:nvSpPr>
        <p:spPr>
          <a:xfrm>
            <a:off x="3590878" y="1399942"/>
            <a:ext cx="1489579" cy="10198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Climate</a:t>
            </a:r>
          </a:p>
          <a:p>
            <a:pPr algn="ctr"/>
            <a:r>
              <a:rPr lang="en-US" dirty="0" smtClean="0">
                <a:solidFill>
                  <a:schemeClr val="tx1"/>
                </a:solidFill>
              </a:rPr>
              <a:t>control</a:t>
            </a:r>
          </a:p>
        </p:txBody>
      </p:sp>
      <p:sp>
        <p:nvSpPr>
          <p:cNvPr id="36" name="Oval 35"/>
          <p:cNvSpPr/>
          <p:nvPr/>
        </p:nvSpPr>
        <p:spPr>
          <a:xfrm>
            <a:off x="4572000" y="1372905"/>
            <a:ext cx="1484276" cy="1073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Keyless </a:t>
            </a:r>
            <a:r>
              <a:rPr lang="en-US" dirty="0">
                <a:solidFill>
                  <a:schemeClr val="tx1"/>
                </a:solidFill>
              </a:rPr>
              <a:t>e</a:t>
            </a:r>
            <a:r>
              <a:rPr lang="en-US" dirty="0" smtClean="0">
                <a:solidFill>
                  <a:schemeClr val="tx1"/>
                </a:solidFill>
              </a:rPr>
              <a:t>ntry</a:t>
            </a:r>
          </a:p>
        </p:txBody>
      </p:sp>
      <p:sp>
        <p:nvSpPr>
          <p:cNvPr id="37" name="Oval 36"/>
          <p:cNvSpPr/>
          <p:nvPr/>
        </p:nvSpPr>
        <p:spPr>
          <a:xfrm>
            <a:off x="2286838" y="1507314"/>
            <a:ext cx="1599873" cy="805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Video recording</a:t>
            </a:r>
          </a:p>
        </p:txBody>
      </p:sp>
      <p:grpSp>
        <p:nvGrpSpPr>
          <p:cNvPr id="2" name="Group 1"/>
          <p:cNvGrpSpPr/>
          <p:nvPr/>
        </p:nvGrpSpPr>
        <p:grpSpPr>
          <a:xfrm>
            <a:off x="1309824" y="2193114"/>
            <a:ext cx="4340083" cy="1584272"/>
            <a:chOff x="1318493" y="3307495"/>
            <a:chExt cx="6009141" cy="2380212"/>
          </a:xfrm>
        </p:grpSpPr>
        <p:pic>
          <p:nvPicPr>
            <p:cNvPr id="6" name="Picture 5" descr="C:\Users\ratul\AppData\Local\Microsoft\Windows\Temporary Internet Files\Content.IE5\AWFMYCNF\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8493" y="4276635"/>
              <a:ext cx="713177" cy="1411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ttp://www.keylessaccesslocks.com/images/Schlage%20BE365-PLY-505_S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2965" y="4524521"/>
              <a:ext cx="858965" cy="8589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3" descr="http://tompelt.files.wordpress.com/2009/10/thermost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1235" y="3430781"/>
              <a:ext cx="951458" cy="737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http://www.adirondackplaza.com/shop/Adirondack_Plaza/images/homesent-motionsenso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6943" y="3401797"/>
              <a:ext cx="569824" cy="7996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5" descr="http://www.getxbox360.com/wp-content/uploads/2008/01/xbox360elit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12743" y="4321547"/>
              <a:ext cx="714891" cy="972090"/>
            </a:xfrm>
            <a:prstGeom prst="rect">
              <a:avLst/>
            </a:prstGeom>
            <a:solidFill>
              <a:srgbClr val="FFFFFF"/>
            </a:solidFill>
            <a:extLst/>
          </p:spPr>
        </p:pic>
        <p:pic>
          <p:nvPicPr>
            <p:cNvPr id="14" name="Picture 13" descr="camera-trimmed.png"/>
            <p:cNvPicPr>
              <a:picLocks noChangeAspect="1"/>
            </p:cNvPicPr>
            <p:nvPr/>
          </p:nvPicPr>
          <p:blipFill>
            <a:blip r:embed="rId8"/>
            <a:stretch>
              <a:fillRect/>
            </a:stretch>
          </p:blipFill>
          <p:spPr>
            <a:xfrm>
              <a:off x="2335798" y="4533072"/>
              <a:ext cx="948715" cy="751409"/>
            </a:xfrm>
            <a:prstGeom prst="rect">
              <a:avLst/>
            </a:prstGeom>
          </p:spPr>
        </p:pic>
        <p:pic>
          <p:nvPicPr>
            <p:cNvPr id="15" name="Picture 14" descr="sonos-ipad-app.jpg"/>
            <p:cNvPicPr>
              <a:picLocks noChangeAspect="1"/>
            </p:cNvPicPr>
            <p:nvPr/>
          </p:nvPicPr>
          <p:blipFill>
            <a:blip r:embed="rId9"/>
            <a:stretch>
              <a:fillRect/>
            </a:stretch>
          </p:blipFill>
          <p:spPr>
            <a:xfrm>
              <a:off x="6454737" y="3444403"/>
              <a:ext cx="872897" cy="692593"/>
            </a:xfrm>
            <a:prstGeom prst="rect">
              <a:avLst/>
            </a:prstGeom>
          </p:spPr>
        </p:pic>
        <p:pic>
          <p:nvPicPr>
            <p:cNvPr id="16" name="Picture 15" descr="sonos-thickbox.jpg"/>
            <p:cNvPicPr>
              <a:picLocks noChangeAspect="1"/>
            </p:cNvPicPr>
            <p:nvPr/>
          </p:nvPicPr>
          <p:blipFill>
            <a:blip r:embed="rId10"/>
            <a:stretch>
              <a:fillRect/>
            </a:stretch>
          </p:blipFill>
          <p:spPr>
            <a:xfrm>
              <a:off x="4675580" y="3307495"/>
              <a:ext cx="1657821" cy="994693"/>
            </a:xfrm>
            <a:prstGeom prst="rect">
              <a:avLst/>
            </a:prstGeom>
          </p:spPr>
        </p:pic>
        <p:pic>
          <p:nvPicPr>
            <p:cNvPr id="18" name="Picture 17" descr="Sony_Bravia_W5500_Series_LCD_TV.jpg"/>
            <p:cNvPicPr>
              <a:picLocks noChangeAspect="1"/>
            </p:cNvPicPr>
            <p:nvPr/>
          </p:nvPicPr>
          <p:blipFill>
            <a:blip r:embed="rId11"/>
            <a:stretch>
              <a:fillRect/>
            </a:stretch>
          </p:blipFill>
          <p:spPr>
            <a:xfrm>
              <a:off x="5058570" y="4388332"/>
              <a:ext cx="1040887" cy="1040887"/>
            </a:xfrm>
            <a:prstGeom prst="rect">
              <a:avLst/>
            </a:prstGeom>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00163" y="3456069"/>
              <a:ext cx="362665" cy="697542"/>
            </a:xfrm>
            <a:prstGeom prst="rect">
              <a:avLst/>
            </a:prstGeom>
          </p:spPr>
        </p:pic>
      </p:grpSp>
      <p:sp>
        <p:nvSpPr>
          <p:cNvPr id="20" name="Oval 19"/>
          <p:cNvSpPr/>
          <p:nvPr/>
        </p:nvSpPr>
        <p:spPr>
          <a:xfrm>
            <a:off x="899601" y="1414560"/>
            <a:ext cx="1777572" cy="9906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Energy monitoring</a:t>
            </a:r>
          </a:p>
        </p:txBody>
      </p:sp>
      <p:sp>
        <p:nvSpPr>
          <p:cNvPr id="24" name="Oval 23"/>
          <p:cNvSpPr/>
          <p:nvPr/>
        </p:nvSpPr>
        <p:spPr>
          <a:xfrm>
            <a:off x="7467600" y="2193114"/>
            <a:ext cx="1295400" cy="1044733"/>
          </a:xfrm>
          <a:prstGeom prst="ellipse">
            <a:avLst/>
          </a:prstGeom>
          <a:solidFill>
            <a:srgbClr val="CCFFCC">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Remote lock</a:t>
            </a:r>
          </a:p>
        </p:txBody>
      </p:sp>
      <p:sp>
        <p:nvSpPr>
          <p:cNvPr id="9" name="Freeform 8"/>
          <p:cNvSpPr/>
          <p:nvPr/>
        </p:nvSpPr>
        <p:spPr>
          <a:xfrm>
            <a:off x="6022109" y="1953502"/>
            <a:ext cx="1597891" cy="394457"/>
          </a:xfrm>
          <a:custGeom>
            <a:avLst/>
            <a:gdLst>
              <a:gd name="connsiteX0" fmla="*/ 1597891 w 1597891"/>
              <a:gd name="connsiteY0" fmla="*/ 394457 h 394457"/>
              <a:gd name="connsiteX1" fmla="*/ 1099128 w 1597891"/>
              <a:gd name="connsiteY1" fmla="*/ 52712 h 394457"/>
              <a:gd name="connsiteX2" fmla="*/ 0 w 1597891"/>
              <a:gd name="connsiteY2" fmla="*/ 6530 h 394457"/>
            </a:gdLst>
            <a:ahLst/>
            <a:cxnLst>
              <a:cxn ang="0">
                <a:pos x="connsiteX0" y="connsiteY0"/>
              </a:cxn>
              <a:cxn ang="0">
                <a:pos x="connsiteX1" y="connsiteY1"/>
              </a:cxn>
              <a:cxn ang="0">
                <a:pos x="connsiteX2" y="connsiteY2"/>
              </a:cxn>
            </a:cxnLst>
            <a:rect l="l" t="t" r="r" b="b"/>
            <a:pathLst>
              <a:path w="1597891" h="394457">
                <a:moveTo>
                  <a:pt x="1597891" y="394457"/>
                </a:moveTo>
                <a:cubicBezTo>
                  <a:pt x="1481667" y="255911"/>
                  <a:pt x="1365443" y="117366"/>
                  <a:pt x="1099128" y="52712"/>
                </a:cubicBezTo>
                <a:cubicBezTo>
                  <a:pt x="832813" y="-11942"/>
                  <a:pt x="416406" y="-2706"/>
                  <a:pt x="0" y="653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xplosion 1 26"/>
          <p:cNvSpPr/>
          <p:nvPr/>
        </p:nvSpPr>
        <p:spPr>
          <a:xfrm rot="373248">
            <a:off x="6589225" y="1780137"/>
            <a:ext cx="463658" cy="451954"/>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590800" y="4267200"/>
            <a:ext cx="1311096" cy="2133600"/>
            <a:chOff x="3149325" y="4191000"/>
            <a:chExt cx="1311096" cy="2133600"/>
          </a:xfrm>
        </p:grpSpPr>
        <p:sp>
          <p:nvSpPr>
            <p:cNvPr id="49" name="Rectangle 48"/>
            <p:cNvSpPr/>
            <p:nvPr/>
          </p:nvSpPr>
          <p:spPr>
            <a:xfrm>
              <a:off x="3276600" y="4267200"/>
              <a:ext cx="1056547"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49325" y="4191000"/>
              <a:ext cx="1311096" cy="10198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Climate</a:t>
              </a:r>
            </a:p>
            <a:p>
              <a:pPr algn="ctr"/>
              <a:r>
                <a:rPr lang="en-US" dirty="0" smtClean="0">
                  <a:solidFill>
                    <a:schemeClr val="tx1"/>
                  </a:solidFill>
                </a:rPr>
                <a:t>control</a:t>
              </a:r>
            </a:p>
          </p:txBody>
        </p:sp>
        <p:pic>
          <p:nvPicPr>
            <p:cNvPr id="54" name="Picture 23" descr="http://tompelt.files.wordpress.com/2009/10/thermosta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7612" y="5610519"/>
              <a:ext cx="687188" cy="4911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79230" y="4225545"/>
            <a:ext cx="1690845" cy="2140709"/>
            <a:chOff x="863478" y="4183891"/>
            <a:chExt cx="1690845" cy="2140709"/>
          </a:xfrm>
        </p:grpSpPr>
        <p:sp>
          <p:nvSpPr>
            <p:cNvPr id="28" name="Rectangle 27"/>
            <p:cNvSpPr/>
            <p:nvPr/>
          </p:nvSpPr>
          <p:spPr>
            <a:xfrm>
              <a:off x="863478" y="4267200"/>
              <a:ext cx="1690845"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57372" y="4183891"/>
              <a:ext cx="1484276" cy="107390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Keyless </a:t>
              </a:r>
              <a:r>
                <a:rPr lang="en-US" dirty="0">
                  <a:solidFill>
                    <a:schemeClr val="tx1"/>
                  </a:solidFill>
                </a:rPr>
                <a:t>e</a:t>
              </a:r>
              <a:r>
                <a:rPr lang="en-US" dirty="0" smtClean="0">
                  <a:solidFill>
                    <a:schemeClr val="tx1"/>
                  </a:solidFill>
                </a:rPr>
                <a:t>ntry</a:t>
              </a:r>
            </a:p>
          </p:txBody>
        </p:sp>
        <p:pic>
          <p:nvPicPr>
            <p:cNvPr id="38" name="Picture 16" descr="http://www.keylessaccesslocks.com/images/Schlage%20BE365-PLY-505_S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9327" y="5093257"/>
              <a:ext cx="620385" cy="5717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0" descr="http://www.adirondackplaza.com/shop/Adirondack_Plaza/images/homesent-motionsenso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4561" y="5112996"/>
              <a:ext cx="411554" cy="53225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amera-trimmed.png"/>
            <p:cNvPicPr>
              <a:picLocks noChangeAspect="1"/>
            </p:cNvPicPr>
            <p:nvPr/>
          </p:nvPicPr>
          <p:blipFill>
            <a:blip r:embed="rId8"/>
            <a:stretch>
              <a:fillRect/>
            </a:stretch>
          </p:blipFill>
          <p:spPr>
            <a:xfrm>
              <a:off x="1406836" y="5687936"/>
              <a:ext cx="685206" cy="500139"/>
            </a:xfrm>
            <a:prstGeom prst="rect">
              <a:avLst/>
            </a:prstGeom>
          </p:spPr>
        </p:pic>
      </p:grpSp>
      <p:grpSp>
        <p:nvGrpSpPr>
          <p:cNvPr id="25" name="Group 24"/>
          <p:cNvGrpSpPr/>
          <p:nvPr/>
        </p:nvGrpSpPr>
        <p:grpSpPr>
          <a:xfrm>
            <a:off x="4343400" y="4368422"/>
            <a:ext cx="1752600" cy="2057400"/>
            <a:chOff x="4114801" y="4343400"/>
            <a:chExt cx="1752600" cy="2057400"/>
          </a:xfrm>
        </p:grpSpPr>
        <p:sp>
          <p:nvSpPr>
            <p:cNvPr id="59" name="Rectangle 58"/>
            <p:cNvSpPr/>
            <p:nvPr/>
          </p:nvSpPr>
          <p:spPr>
            <a:xfrm>
              <a:off x="4114801" y="4343400"/>
              <a:ext cx="17526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136162" y="4363296"/>
              <a:ext cx="1599873" cy="805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Video recording</a:t>
              </a:r>
            </a:p>
          </p:txBody>
        </p:sp>
        <p:pic>
          <p:nvPicPr>
            <p:cNvPr id="68" name="Picture 25" descr="http://www.getxbox360.com/wp-content/uploads/2008/01/xbox360elit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6998" y="5654828"/>
              <a:ext cx="516328" cy="647024"/>
            </a:xfrm>
            <a:prstGeom prst="rect">
              <a:avLst/>
            </a:prstGeom>
            <a:solidFill>
              <a:srgbClr val="FFFFFF"/>
            </a:solidFill>
            <a:extLst/>
          </p:spPr>
        </p:pic>
        <p:pic>
          <p:nvPicPr>
            <p:cNvPr id="70" name="Picture 69" descr="sonos-ipad-app.jpg"/>
            <p:cNvPicPr>
              <a:picLocks noChangeAspect="1"/>
            </p:cNvPicPr>
            <p:nvPr/>
          </p:nvPicPr>
          <p:blipFill>
            <a:blip r:embed="rId9"/>
            <a:stretch>
              <a:fillRect/>
            </a:stretch>
          </p:blipFill>
          <p:spPr>
            <a:xfrm>
              <a:off x="4683691" y="5226164"/>
              <a:ext cx="630447" cy="460991"/>
            </a:xfrm>
            <a:prstGeom prst="rect">
              <a:avLst/>
            </a:prstGeom>
          </p:spPr>
        </p:pic>
        <p:pic>
          <p:nvPicPr>
            <p:cNvPr id="73" name="Picture 72" descr="Sony_Bravia_W5500_Series_LCD_TV.jpg"/>
            <p:cNvPicPr>
              <a:picLocks noChangeAspect="1"/>
            </p:cNvPicPr>
            <p:nvPr/>
          </p:nvPicPr>
          <p:blipFill>
            <a:blip r:embed="rId11"/>
            <a:stretch>
              <a:fillRect/>
            </a:stretch>
          </p:blipFill>
          <p:spPr>
            <a:xfrm>
              <a:off x="4278306" y="5654828"/>
              <a:ext cx="751777" cy="692816"/>
            </a:xfrm>
            <a:prstGeom prst="rect">
              <a:avLst/>
            </a:prstGeom>
          </p:spPr>
        </p:pic>
      </p:grpSp>
      <p:grpSp>
        <p:nvGrpSpPr>
          <p:cNvPr id="26" name="Group 25"/>
          <p:cNvGrpSpPr/>
          <p:nvPr/>
        </p:nvGrpSpPr>
        <p:grpSpPr>
          <a:xfrm>
            <a:off x="6665586" y="4343400"/>
            <a:ext cx="2021214" cy="2282711"/>
            <a:chOff x="6665586" y="4343400"/>
            <a:chExt cx="2021214" cy="2282711"/>
          </a:xfrm>
        </p:grpSpPr>
        <p:pic>
          <p:nvPicPr>
            <p:cNvPr id="64" name="Picture 63" descr="C:\Users\ratul\AppData\Local\Microsoft\Windows\Temporary Internet Files\Content.IE5\AWFMYCNF\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0422" y="5686900"/>
              <a:ext cx="515090" cy="9392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sonos-thickbox.jpg"/>
            <p:cNvPicPr>
              <a:picLocks noChangeAspect="1"/>
            </p:cNvPicPr>
            <p:nvPr/>
          </p:nvPicPr>
          <p:blipFill>
            <a:blip r:embed="rId10"/>
            <a:stretch>
              <a:fillRect/>
            </a:stretch>
          </p:blipFill>
          <p:spPr>
            <a:xfrm>
              <a:off x="7489444" y="5715000"/>
              <a:ext cx="1197356" cy="662069"/>
            </a:xfrm>
            <a:prstGeom prst="rect">
              <a:avLst/>
            </a:prstGeom>
          </p:spPr>
        </p:pic>
        <p:pic>
          <p:nvPicPr>
            <p:cNvPr id="74" name="Picture 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58066" y="5277387"/>
              <a:ext cx="261934" cy="464285"/>
            </a:xfrm>
            <a:prstGeom prst="rect">
              <a:avLst/>
            </a:prstGeom>
          </p:spPr>
        </p:pic>
        <p:sp>
          <p:nvSpPr>
            <p:cNvPr id="76" name="Rectangle 75"/>
            <p:cNvSpPr/>
            <p:nvPr/>
          </p:nvSpPr>
          <p:spPr>
            <a:xfrm>
              <a:off x="6665586" y="4343400"/>
              <a:ext cx="1903846"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858000" y="4376507"/>
              <a:ext cx="1599873" cy="805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Storage, printing</a:t>
              </a:r>
            </a:p>
          </p:txBody>
        </p:sp>
      </p:grpSp>
      <p:pic>
        <p:nvPicPr>
          <p:cNvPr id="1027" name="Picture 3" descr="C:\Users\ratul\AppData\Local\Microsoft\Windows\Temporary Internet Files\Content.IE5\BODXS4PF\MC900432537[1].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6338" y="1692401"/>
            <a:ext cx="4154940" cy="166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42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fltVal val="0"/>
                                          </p:val>
                                        </p:tav>
                                        <p:tav tm="100000">
                                          <p:val>
                                            <p:strVal val="#ppt_w"/>
                                          </p:val>
                                        </p:tav>
                                      </p:tavLst>
                                    </p:anim>
                                    <p:anim calcmode="lin" valueType="num">
                                      <p:cBhvr>
                                        <p:cTn id="12" dur="500" fill="hold"/>
                                        <p:tgtEl>
                                          <p:spTgt spid="27"/>
                                        </p:tgtEl>
                                        <p:attrNameLst>
                                          <p:attrName>ppt_h</p:attrName>
                                        </p:attrNameLst>
                                      </p:cBhvr>
                                      <p:tavLst>
                                        <p:tav tm="0">
                                          <p:val>
                                            <p:fltVal val="0"/>
                                          </p:val>
                                        </p:tav>
                                        <p:tav tm="100000">
                                          <p:val>
                                            <p:strVal val="#ppt_h"/>
                                          </p:val>
                                        </p:tav>
                                      </p:tavLst>
                                    </p:anim>
                                    <p:anim calcmode="lin" valueType="num">
                                      <p:cBhvr>
                                        <p:cTn id="13" dur="500" fill="hold"/>
                                        <p:tgtEl>
                                          <p:spTgt spid="27"/>
                                        </p:tgtEl>
                                        <p:attrNameLst>
                                          <p:attrName>style.rotation</p:attrName>
                                        </p:attrNameLst>
                                      </p:cBhvr>
                                      <p:tavLst>
                                        <p:tav tm="0">
                                          <p:val>
                                            <p:fltVal val="90"/>
                                          </p:val>
                                        </p:tav>
                                        <p:tav tm="100000">
                                          <p:val>
                                            <p:fltVal val="0"/>
                                          </p:val>
                                        </p:tav>
                                      </p:tavLst>
                                    </p:anim>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solidFill>
                  <a:schemeClr val="bg1">
                    <a:lumMod val="50000"/>
                  </a:schemeClr>
                </a:solidFill>
              </a:rPr>
              <a:t>What explains the gap?</a:t>
            </a:r>
          </a:p>
          <a:p>
            <a:pPr lvl="4"/>
            <a:endParaRPr lang="en-US" sz="2800" dirty="0">
              <a:solidFill>
                <a:schemeClr val="bg1">
                  <a:lumMod val="50000"/>
                </a:schemeClr>
              </a:solidFill>
            </a:endParaRPr>
          </a:p>
          <a:p>
            <a:pPr marL="0" indent="0">
              <a:buNone/>
            </a:pPr>
            <a:r>
              <a:rPr lang="en-US" sz="4000" dirty="0" smtClean="0">
                <a:solidFill>
                  <a:schemeClr val="bg1">
                    <a:lumMod val="50000"/>
                  </a:schemeClr>
                </a:solidFill>
              </a:rPr>
              <a:t>What </a:t>
            </a:r>
            <a:r>
              <a:rPr lang="en-US" sz="4000" i="1" dirty="0" smtClean="0">
                <a:solidFill>
                  <a:schemeClr val="bg1">
                    <a:lumMod val="50000"/>
                  </a:schemeClr>
                </a:solidFill>
              </a:rPr>
              <a:t>really</a:t>
            </a:r>
            <a:r>
              <a:rPr lang="en-US" sz="4000" dirty="0" smtClean="0">
                <a:solidFill>
                  <a:schemeClr val="bg1">
                    <a:lumMod val="50000"/>
                  </a:schemeClr>
                </a:solidFill>
              </a:rPr>
              <a:t> explains the gap?</a:t>
            </a:r>
          </a:p>
          <a:p>
            <a:pPr lvl="4"/>
            <a:endParaRPr lang="en-US" sz="2800" dirty="0"/>
          </a:p>
          <a:p>
            <a:pPr marL="0" indent="0">
              <a:buNone/>
            </a:pPr>
            <a:r>
              <a:rPr lang="en-US" sz="4000" dirty="0" smtClean="0"/>
              <a:t>How to bridge the gap?</a:t>
            </a:r>
            <a:endParaRPr lang="en-US" sz="4000" dirty="0"/>
          </a:p>
        </p:txBody>
      </p:sp>
    </p:spTree>
    <p:extLst>
      <p:ext uri="{BB962C8B-B14F-4D97-AF65-F5344CB8AC3E}">
        <p14:creationId xmlns:p14="http://schemas.microsoft.com/office/powerpoint/2010/main" val="267033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Our abstraction</a:t>
            </a:r>
            <a:endParaRPr lang="en-US" b="1" dirty="0">
              <a:solidFill>
                <a:srgbClr val="C00000"/>
              </a:solidFill>
            </a:endParaRPr>
          </a:p>
        </p:txBody>
      </p:sp>
      <p:sp>
        <p:nvSpPr>
          <p:cNvPr id="3" name="Content Placeholder 2"/>
          <p:cNvSpPr>
            <a:spLocks noGrp="1"/>
          </p:cNvSpPr>
          <p:nvPr>
            <p:ph idx="1"/>
          </p:nvPr>
        </p:nvSpPr>
        <p:spPr>
          <a:xfrm>
            <a:off x="457200" y="1600200"/>
            <a:ext cx="8382000" cy="4525963"/>
          </a:xfrm>
        </p:spPr>
        <p:txBody>
          <a:bodyPr>
            <a:normAutofit/>
          </a:bodyPr>
          <a:lstStyle/>
          <a:p>
            <a:pPr marL="0" indent="0">
              <a:buNone/>
            </a:pPr>
            <a:r>
              <a:rPr lang="en-US" dirty="0"/>
              <a:t>View the home as a </a:t>
            </a:r>
            <a:r>
              <a:rPr lang="en-US" dirty="0" smtClean="0"/>
              <a:t>computer</a:t>
            </a:r>
          </a:p>
          <a:p>
            <a:r>
              <a:rPr lang="en-US" dirty="0" smtClean="0"/>
              <a:t>Networked devices =~ peripherals</a:t>
            </a:r>
            <a:endParaRPr lang="en-US" sz="600" dirty="0" smtClean="0"/>
          </a:p>
          <a:p>
            <a:r>
              <a:rPr lang="en-US" dirty="0" smtClean="0"/>
              <a:t>Tasks over these devices =~ applications</a:t>
            </a:r>
          </a:p>
          <a:p>
            <a:endParaRPr lang="en-US" sz="200" dirty="0"/>
          </a:p>
          <a:p>
            <a:endParaRPr lang="en-US" sz="200" dirty="0"/>
          </a:p>
          <a:p>
            <a:r>
              <a:rPr lang="en-US" dirty="0" smtClean="0"/>
              <a:t>Adding devices =~ adding a peripheral</a:t>
            </a:r>
            <a:endParaRPr lang="en-US" sz="600" dirty="0"/>
          </a:p>
          <a:p>
            <a:r>
              <a:rPr lang="en-US" dirty="0" smtClean="0"/>
              <a:t>Adding tasks =~ installing an application</a:t>
            </a:r>
          </a:p>
          <a:p>
            <a:r>
              <a:rPr lang="en-US" dirty="0"/>
              <a:t>Managing networked devices =~ managing </a:t>
            </a:r>
            <a:r>
              <a:rPr lang="en-US" dirty="0" smtClean="0"/>
              <a:t>files</a:t>
            </a:r>
            <a:endParaRPr lang="en-US" dirty="0"/>
          </a:p>
        </p:txBody>
      </p:sp>
      <p:sp>
        <p:nvSpPr>
          <p:cNvPr id="4" name="TextBox 3"/>
          <p:cNvSpPr txBox="1"/>
          <p:nvPr/>
        </p:nvSpPr>
        <p:spPr>
          <a:xfrm>
            <a:off x="2196812" y="6400800"/>
            <a:ext cx="6947188" cy="369332"/>
          </a:xfrm>
          <a:prstGeom prst="rect">
            <a:avLst/>
          </a:prstGeom>
          <a:noFill/>
        </p:spPr>
        <p:txBody>
          <a:bodyPr wrap="square" rtlCol="0">
            <a:spAutoFit/>
          </a:bodyPr>
          <a:lstStyle/>
          <a:p>
            <a:r>
              <a:rPr lang="en-US" dirty="0" smtClean="0">
                <a:solidFill>
                  <a:schemeClr val="bg1">
                    <a:lumMod val="50000"/>
                  </a:schemeClr>
                </a:solidFill>
              </a:rPr>
              <a:t>[The home needs an operating system (and an app store), </a:t>
            </a:r>
            <a:r>
              <a:rPr lang="en-US" dirty="0" err="1" smtClean="0">
                <a:solidFill>
                  <a:schemeClr val="bg1">
                    <a:lumMod val="50000"/>
                  </a:schemeClr>
                </a:solidFill>
              </a:rPr>
              <a:t>HotNets</a:t>
            </a:r>
            <a:r>
              <a:rPr lang="en-US" dirty="0" smtClean="0">
                <a:solidFill>
                  <a:schemeClr val="bg1">
                    <a:lumMod val="50000"/>
                  </a:schemeClr>
                </a:solidFill>
              </a:rPr>
              <a:t> 2010]</a:t>
            </a:r>
            <a:endParaRPr lang="en-US" dirty="0">
              <a:solidFill>
                <a:schemeClr val="bg1">
                  <a:lumMod val="50000"/>
                </a:schemeClr>
              </a:solidFill>
            </a:endParaRPr>
          </a:p>
        </p:txBody>
      </p:sp>
    </p:spTree>
    <p:extLst>
      <p:ext uri="{BB962C8B-B14F-4D97-AF65-F5344CB8AC3E}">
        <p14:creationId xmlns:p14="http://schemas.microsoft.com/office/powerpoint/2010/main" val="3756378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b="1" dirty="0" smtClean="0">
                <a:solidFill>
                  <a:srgbClr val="C00000"/>
                </a:solidFill>
              </a:rPr>
              <a:t>HomeOS: An OS for the home</a:t>
            </a:r>
            <a:endParaRPr lang="en-US" b="1" dirty="0">
              <a:solidFill>
                <a:srgbClr val="C00000"/>
              </a:solidFill>
            </a:endParaRPr>
          </a:p>
        </p:txBody>
      </p:sp>
      <p:pic>
        <p:nvPicPr>
          <p:cNvPr id="6" name="Picture 5" descr="C:\Users\ratul\AppData\Local\Microsoft\Windows\Temporary Internet Files\Content.IE5\AWFMYCNF\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1720" y="4506113"/>
            <a:ext cx="418427" cy="827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Users\ratul\AppData\Local\Microsoft\Windows\Temporary Internet Files\Content.IE5\PVR1TTI8\MC900439833[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2756" y="4392653"/>
            <a:ext cx="600684" cy="6006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ratul\AppData\Local\Microsoft\Windows\Temporary Internet Files\Content.IE5\PVR1TTI8\MC90043486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5913" y="4414664"/>
            <a:ext cx="498127" cy="498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Users\ratul\AppData\Local\Microsoft\Windows\Temporary Internet Files\Content.IE5\AWFMYCNF\MC900433050[1].jpg"/>
          <p:cNvPicPr>
            <a:picLocks noChangeAspect="1" noChangeArrowheads="1"/>
          </p:cNvPicPr>
          <p:nvPr/>
        </p:nvPicPr>
        <p:blipFill>
          <a:blip r:embed="rId6"/>
          <a:stretch>
            <a:fillRect/>
          </a:stretch>
        </p:blipFill>
        <p:spPr bwMode="auto">
          <a:xfrm>
            <a:off x="6914475" y="4568012"/>
            <a:ext cx="419965" cy="41996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8957" y="4561120"/>
            <a:ext cx="632483" cy="31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6" descr="http://www.keylessaccesslocks.com/images/Schlage%20BE365-PLY-505_SL.jpg"/>
          <p:cNvPicPr>
            <a:picLocks noChangeAspect="1" noChangeArrowheads="1"/>
          </p:cNvPicPr>
          <p:nvPr/>
        </p:nvPicPr>
        <p:blipFill>
          <a:blip r:embed="rId8"/>
          <a:stretch>
            <a:fillRect/>
          </a:stretch>
        </p:blipFill>
        <p:spPr bwMode="auto">
          <a:xfrm>
            <a:off x="5769236" y="4490567"/>
            <a:ext cx="498404" cy="4984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 descr="http://tompelt.files.wordpress.com/2009/10/thermostat.jpg"/>
          <p:cNvPicPr>
            <a:picLocks noChangeAspect="1" noChangeArrowheads="1"/>
          </p:cNvPicPr>
          <p:nvPr/>
        </p:nvPicPr>
        <p:blipFill>
          <a:blip r:embed="rId9"/>
          <a:stretch>
            <a:fillRect/>
          </a:stretch>
        </p:blipFill>
        <p:spPr bwMode="auto">
          <a:xfrm>
            <a:off x="3989314" y="4509945"/>
            <a:ext cx="525726" cy="4095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http://www.adirondackplaza.com/shop/Adirondack_Plaza/images/homesent-motionsensor.jpg"/>
          <p:cNvPicPr>
            <a:picLocks noChangeAspect="1" noChangeArrowheads="1"/>
          </p:cNvPicPr>
          <p:nvPr/>
        </p:nvPicPr>
        <p:blipFill>
          <a:blip r:embed="rId10"/>
          <a:stretch>
            <a:fillRect/>
          </a:stretch>
        </p:blipFill>
        <p:spPr bwMode="auto">
          <a:xfrm>
            <a:off x="4743640" y="4520410"/>
            <a:ext cx="284776" cy="3997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5" descr="http://www.getxbox360.com/wp-content/uploads/2008/01/xbox360elite.jpg"/>
          <p:cNvPicPr>
            <a:picLocks noChangeAspect="1" noChangeArrowheads="1"/>
          </p:cNvPicPr>
          <p:nvPr/>
        </p:nvPicPr>
        <p:blipFill>
          <a:blip r:embed="rId11"/>
          <a:stretch>
            <a:fillRect/>
          </a:stretch>
        </p:blipFill>
        <p:spPr bwMode="auto">
          <a:xfrm>
            <a:off x="3360615" y="4493069"/>
            <a:ext cx="392425" cy="5361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14976" y="3502469"/>
            <a:ext cx="665517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HomeOS</a:t>
            </a:r>
            <a:endParaRPr lang="en-US" sz="2400" dirty="0"/>
          </a:p>
        </p:txBody>
      </p:sp>
      <p:sp>
        <p:nvSpPr>
          <p:cNvPr id="17" name="Oval 16"/>
          <p:cNvSpPr/>
          <p:nvPr/>
        </p:nvSpPr>
        <p:spPr>
          <a:xfrm>
            <a:off x="1964162" y="2627063"/>
            <a:ext cx="1490935" cy="685800"/>
          </a:xfrm>
          <a:prstGeom prst="ellipse">
            <a:avLst/>
          </a:prstGeom>
          <a:solidFill>
            <a:srgbClr val="CCFFC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Video Rec.</a:t>
            </a:r>
          </a:p>
        </p:txBody>
      </p:sp>
      <p:sp>
        <p:nvSpPr>
          <p:cNvPr id="18" name="Oval 17"/>
          <p:cNvSpPr/>
          <p:nvPr/>
        </p:nvSpPr>
        <p:spPr>
          <a:xfrm>
            <a:off x="3176449" y="2627063"/>
            <a:ext cx="1490935" cy="685800"/>
          </a:xfrm>
          <a:prstGeom prst="ellipse">
            <a:avLst/>
          </a:prstGeom>
          <a:solidFill>
            <a:srgbClr val="CCFFC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Remote Unlock</a:t>
            </a:r>
          </a:p>
        </p:txBody>
      </p:sp>
      <p:grpSp>
        <p:nvGrpSpPr>
          <p:cNvPr id="40" name="Group 39"/>
          <p:cNvGrpSpPr/>
          <p:nvPr/>
        </p:nvGrpSpPr>
        <p:grpSpPr>
          <a:xfrm>
            <a:off x="1964162" y="4035868"/>
            <a:ext cx="6284677" cy="457201"/>
            <a:chOff x="1240768" y="4495800"/>
            <a:chExt cx="6912632" cy="597224"/>
          </a:xfrm>
        </p:grpSpPr>
        <p:cxnSp>
          <p:nvCxnSpPr>
            <p:cNvPr id="5" name="Straight Arrow Connector 4"/>
            <p:cNvCxnSpPr/>
            <p:nvPr/>
          </p:nvCxnSpPr>
          <p:spPr>
            <a:xfrm flipH="1" flipV="1">
              <a:off x="1240768" y="4559624"/>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209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971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733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4195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0291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5638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248400"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8579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7543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81533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3" name="Oval 42"/>
          <p:cNvSpPr/>
          <p:nvPr/>
        </p:nvSpPr>
        <p:spPr>
          <a:xfrm>
            <a:off x="4289683" y="2588069"/>
            <a:ext cx="1490935" cy="685800"/>
          </a:xfrm>
          <a:prstGeom prst="ellipse">
            <a:avLst/>
          </a:prstGeom>
          <a:solidFill>
            <a:srgbClr val="CCFFCC">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Climate</a:t>
            </a:r>
          </a:p>
        </p:txBody>
      </p:sp>
      <p:cxnSp>
        <p:nvCxnSpPr>
          <p:cNvPr id="45" name="Straight Arrow Connector 44"/>
          <p:cNvCxnSpPr>
            <a:endCxn id="41" idx="2"/>
          </p:cNvCxnSpPr>
          <p:nvPr/>
        </p:nvCxnSpPr>
        <p:spPr>
          <a:xfrm flipV="1">
            <a:off x="7410640" y="3088135"/>
            <a:ext cx="734145" cy="41433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Cloud"/>
          <p:cNvSpPr>
            <a:spLocks noChangeAspect="1" noEditPoints="1" noChangeArrowheads="1"/>
          </p:cNvSpPr>
          <p:nvPr/>
        </p:nvSpPr>
        <p:spPr bwMode="auto">
          <a:xfrm>
            <a:off x="5550598" y="1416989"/>
            <a:ext cx="2698242" cy="86628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20000"/>
              <a:lumOff val="80000"/>
            </a:schemeClr>
          </a:solidFill>
          <a:ln w="9525">
            <a:solidFill>
              <a:schemeClr val="bg1"/>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400" dirty="0" err="1" smtClean="0"/>
              <a:t>HomeStore</a:t>
            </a:r>
            <a:endParaRPr lang="en-US" sz="2400" dirty="0"/>
          </a:p>
        </p:txBody>
      </p:sp>
      <p:cxnSp>
        <p:nvCxnSpPr>
          <p:cNvPr id="50" name="Straight Arrow Connector 49"/>
          <p:cNvCxnSpPr>
            <a:endCxn id="41" idx="0"/>
          </p:cNvCxnSpPr>
          <p:nvPr/>
        </p:nvCxnSpPr>
        <p:spPr>
          <a:xfrm>
            <a:off x="7639240" y="2081827"/>
            <a:ext cx="505545" cy="401917"/>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4" idx="1"/>
          </p:cNvCxnSpPr>
          <p:nvPr/>
        </p:nvCxnSpPr>
        <p:spPr>
          <a:xfrm flipV="1">
            <a:off x="6899719" y="2282347"/>
            <a:ext cx="0" cy="1220122"/>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descr="camera-trimmed.png"/>
          <p:cNvPicPr>
            <a:picLocks noChangeAspect="1"/>
          </p:cNvPicPr>
          <p:nvPr/>
        </p:nvPicPr>
        <p:blipFill>
          <a:blip r:embed="rId12">
            <a:alphaModFix/>
          </a:blip>
          <a:stretch>
            <a:fillRect/>
          </a:stretch>
        </p:blipFill>
        <p:spPr>
          <a:xfrm>
            <a:off x="5124640" y="4508541"/>
            <a:ext cx="535377" cy="424034"/>
          </a:xfrm>
          <a:prstGeom prst="rect">
            <a:avLst/>
          </a:prstGeom>
        </p:spPr>
      </p:pic>
      <p:pic>
        <p:nvPicPr>
          <p:cNvPr id="41" name="Picture 40" descr="msn-user.jpg"/>
          <p:cNvPicPr>
            <a:picLocks noChangeAspect="1"/>
          </p:cNvPicPr>
          <p:nvPr/>
        </p:nvPicPr>
        <p:blipFill>
          <a:blip r:embed="rId13"/>
          <a:stretch>
            <a:fillRect/>
          </a:stretch>
        </p:blipFill>
        <p:spPr>
          <a:xfrm>
            <a:off x="7819421" y="2483744"/>
            <a:ext cx="650727" cy="604391"/>
          </a:xfrm>
          <a:prstGeom prst="rect">
            <a:avLst/>
          </a:prstGeom>
        </p:spPr>
      </p:pic>
      <p:sp>
        <p:nvSpPr>
          <p:cNvPr id="4" name="TextBox 3"/>
          <p:cNvSpPr txBox="1"/>
          <p:nvPr/>
        </p:nvSpPr>
        <p:spPr>
          <a:xfrm>
            <a:off x="129947" y="3999037"/>
            <a:ext cx="1775053" cy="707886"/>
          </a:xfrm>
          <a:prstGeom prst="rect">
            <a:avLst/>
          </a:prstGeom>
          <a:noFill/>
        </p:spPr>
        <p:txBody>
          <a:bodyPr wrap="square" rtlCol="0" anchor="ctr">
            <a:spAutoFit/>
          </a:bodyPr>
          <a:lstStyle/>
          <a:p>
            <a:pPr algn="ctr"/>
            <a:r>
              <a:rPr lang="en-US" sz="2000" dirty="0" smtClean="0"/>
              <a:t>Z-Wave, DLNA, WiFi, etc.</a:t>
            </a:r>
            <a:endParaRPr lang="en-US" sz="2000" dirty="0"/>
          </a:p>
        </p:txBody>
      </p:sp>
      <p:sp>
        <p:nvSpPr>
          <p:cNvPr id="12" name="Rounded Rectangular Callout 11"/>
          <p:cNvSpPr/>
          <p:nvPr/>
        </p:nvSpPr>
        <p:spPr>
          <a:xfrm>
            <a:off x="0" y="5407154"/>
            <a:ext cx="2542756" cy="1222246"/>
          </a:xfrm>
          <a:prstGeom prst="wedgeRoundRectCallout">
            <a:avLst>
              <a:gd name="adj1" fmla="val 37745"/>
              <a:gd name="adj2" fmla="val 2701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HomeOS logically centralizes all devices</a:t>
            </a:r>
            <a:endParaRPr lang="en-US" sz="2400" dirty="0">
              <a:solidFill>
                <a:schemeClr val="tx1"/>
              </a:solidFill>
            </a:endParaRPr>
          </a:p>
        </p:txBody>
      </p:sp>
      <p:sp>
        <p:nvSpPr>
          <p:cNvPr id="38" name="Rounded Rectangular Callout 37"/>
          <p:cNvSpPr/>
          <p:nvPr/>
        </p:nvSpPr>
        <p:spPr>
          <a:xfrm>
            <a:off x="3030822" y="5417466"/>
            <a:ext cx="2988978" cy="1211933"/>
          </a:xfrm>
          <a:prstGeom prst="wedgeRoundRectCallout">
            <a:avLst>
              <a:gd name="adj1" fmla="val 37745"/>
              <a:gd name="adj2" fmla="val 2701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Users interact with HomeOS, not individual devices</a:t>
            </a:r>
            <a:endParaRPr lang="en-US" sz="2400" dirty="0">
              <a:solidFill>
                <a:schemeClr val="tx1"/>
              </a:solidFill>
            </a:endParaRPr>
          </a:p>
        </p:txBody>
      </p:sp>
      <p:sp>
        <p:nvSpPr>
          <p:cNvPr id="42" name="Rounded Rectangular Callout 41"/>
          <p:cNvSpPr/>
          <p:nvPr/>
        </p:nvSpPr>
        <p:spPr>
          <a:xfrm>
            <a:off x="6397157" y="5417467"/>
            <a:ext cx="2746843" cy="1211932"/>
          </a:xfrm>
          <a:prstGeom prst="wedgeRoundRectCallout">
            <a:avLst>
              <a:gd name="adj1" fmla="val 37745"/>
              <a:gd name="adj2" fmla="val 2701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HomeStore helps find compatible devices and apps</a:t>
            </a:r>
            <a:endParaRPr lang="en-US" sz="2400" dirty="0">
              <a:solidFill>
                <a:schemeClr val="tx1"/>
              </a:solidFill>
            </a:endParaRPr>
          </a:p>
        </p:txBody>
      </p:sp>
      <p:pic>
        <p:nvPicPr>
          <p:cNvPr id="47" name="Picture 4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397157" y="4507217"/>
            <a:ext cx="230351" cy="443052"/>
          </a:xfrm>
          <a:prstGeom prst="rect">
            <a:avLst/>
          </a:prstGeom>
        </p:spPr>
      </p:pic>
    </p:spTree>
    <p:extLst>
      <p:ext uri="{BB962C8B-B14F-4D97-AF65-F5344CB8AC3E}">
        <p14:creationId xmlns:p14="http://schemas.microsoft.com/office/powerpoint/2010/main" val="3467260859"/>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animBg="1"/>
      <p:bldP spid="43" grpId="0" animBg="1"/>
      <p:bldP spid="44" grpId="0" animBg="1"/>
      <p:bldP spid="4" grpId="0"/>
      <p:bldP spid="12" grpId="0" animBg="1"/>
      <p:bldP spid="38"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HomeOS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6432479"/>
              </p:ext>
            </p:extLst>
          </p:nvPr>
        </p:nvGraphicFramePr>
        <p:xfrm>
          <a:off x="304800" y="1600200"/>
          <a:ext cx="3505200" cy="4191000"/>
        </p:xfrm>
        <a:graphic>
          <a:graphicData uri="http://schemas.openxmlformats.org/drawingml/2006/table">
            <a:tbl>
              <a:tblPr bandRow="1">
                <a:tableStyleId>{5C22544A-7EE6-4342-B048-85BDC9FD1C3A}</a:tableStyleId>
              </a:tblPr>
              <a:tblGrid>
                <a:gridCol w="3505200"/>
              </a:tblGrid>
              <a:tr h="1397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Easy to</a:t>
                      </a:r>
                      <a:r>
                        <a:rPr lang="en-US" sz="2800" baseline="0" dirty="0" smtClean="0"/>
                        <a:t> manage and secure by non-experts</a:t>
                      </a:r>
                      <a:endParaRPr lang="en-US" sz="2800" dirty="0" smtClean="0"/>
                    </a:p>
                  </a:txBody>
                  <a:tcPr anchor="ctr"/>
                </a:tc>
              </a:tr>
              <a:tr h="1397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Simplified application development</a:t>
                      </a:r>
                    </a:p>
                  </a:txBody>
                  <a:tcPr anchor="ctr"/>
                </a:tc>
              </a:tr>
              <a:tr h="1397000">
                <a:tc>
                  <a:txBody>
                    <a:bodyPr/>
                    <a:lstStyle/>
                    <a:p>
                      <a:pPr algn="ctr"/>
                      <a:r>
                        <a:rPr lang="en-US" sz="2800" dirty="0" smtClean="0"/>
                        <a:t>Rapid inclusion of new devices</a:t>
                      </a:r>
                      <a:r>
                        <a:rPr lang="en-US" sz="2800" baseline="0" dirty="0" smtClean="0"/>
                        <a:t> and features</a:t>
                      </a:r>
                      <a:endParaRPr lang="en-US" sz="2800" dirty="0"/>
                    </a:p>
                  </a:txBody>
                  <a:tcPr anchor="ctr"/>
                </a:tc>
              </a:tr>
            </a:tbl>
          </a:graphicData>
        </a:graphic>
      </p:graphicFrame>
      <p:sp>
        <p:nvSpPr>
          <p:cNvPr id="3" name="TextBox 2"/>
          <p:cNvSpPr txBox="1"/>
          <p:nvPr/>
        </p:nvSpPr>
        <p:spPr>
          <a:xfrm>
            <a:off x="4648200" y="3200400"/>
            <a:ext cx="4114800" cy="954107"/>
          </a:xfrm>
          <a:prstGeom prst="rect">
            <a:avLst/>
          </a:prstGeom>
          <a:noFill/>
          <a:ln>
            <a:solidFill>
              <a:srgbClr val="C00000"/>
            </a:solidFill>
          </a:ln>
        </p:spPr>
        <p:txBody>
          <a:bodyPr wrap="square" rtlCol="0">
            <a:spAutoFit/>
          </a:bodyPr>
          <a:lstStyle/>
          <a:p>
            <a:pPr algn="ctr"/>
            <a:r>
              <a:rPr lang="en-US" sz="2800" dirty="0" smtClean="0"/>
              <a:t>APIs are protocol-independent services</a:t>
            </a:r>
            <a:endParaRPr lang="en-US" sz="2800" dirty="0"/>
          </a:p>
        </p:txBody>
      </p:sp>
      <p:sp>
        <p:nvSpPr>
          <p:cNvPr id="7" name="TextBox 6"/>
          <p:cNvSpPr txBox="1"/>
          <p:nvPr/>
        </p:nvSpPr>
        <p:spPr>
          <a:xfrm>
            <a:off x="4648200" y="1789093"/>
            <a:ext cx="4114800" cy="954107"/>
          </a:xfrm>
          <a:prstGeom prst="rect">
            <a:avLst/>
          </a:prstGeom>
          <a:noFill/>
          <a:ln>
            <a:solidFill>
              <a:srgbClr val="C00000"/>
            </a:solidFill>
          </a:ln>
        </p:spPr>
        <p:txBody>
          <a:bodyPr wrap="square" rtlCol="0">
            <a:spAutoFit/>
          </a:bodyPr>
          <a:lstStyle/>
          <a:p>
            <a:pPr algn="ctr"/>
            <a:r>
              <a:rPr lang="en-US" sz="2800" dirty="0"/>
              <a:t>Mgmt. primitives align with users’ mental models</a:t>
            </a:r>
          </a:p>
        </p:txBody>
      </p:sp>
      <p:sp>
        <p:nvSpPr>
          <p:cNvPr id="8" name="TextBox 7"/>
          <p:cNvSpPr txBox="1"/>
          <p:nvPr/>
        </p:nvSpPr>
        <p:spPr>
          <a:xfrm>
            <a:off x="4648200" y="4648200"/>
            <a:ext cx="4114800" cy="954107"/>
          </a:xfrm>
          <a:prstGeom prst="rect">
            <a:avLst/>
          </a:prstGeom>
          <a:noFill/>
          <a:ln>
            <a:solidFill>
              <a:srgbClr val="C00000"/>
            </a:solidFill>
          </a:ln>
        </p:spPr>
        <p:txBody>
          <a:bodyPr wrap="square" rtlCol="0">
            <a:spAutoFit/>
          </a:bodyPr>
          <a:lstStyle/>
          <a:p>
            <a:pPr algn="ctr"/>
            <a:r>
              <a:rPr lang="en-US" sz="2800" dirty="0"/>
              <a:t>Kernel is agnostic of device </a:t>
            </a:r>
            <a:r>
              <a:rPr lang="en-US" sz="2800" dirty="0" smtClean="0"/>
              <a:t>functionalities</a:t>
            </a:r>
            <a:endParaRPr lang="en-US" sz="2800" dirty="0"/>
          </a:p>
        </p:txBody>
      </p:sp>
      <p:cxnSp>
        <p:nvCxnSpPr>
          <p:cNvPr id="10" name="Straight Arrow Connector 9"/>
          <p:cNvCxnSpPr>
            <a:endCxn id="3" idx="1"/>
          </p:cNvCxnSpPr>
          <p:nvPr/>
        </p:nvCxnSpPr>
        <p:spPr>
          <a:xfrm>
            <a:off x="3810000" y="3677453"/>
            <a:ext cx="838200" cy="1"/>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flipV="1">
            <a:off x="3810000" y="2266147"/>
            <a:ext cx="838200" cy="18246"/>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8" idx="1"/>
          </p:cNvCxnSpPr>
          <p:nvPr/>
        </p:nvCxnSpPr>
        <p:spPr>
          <a:xfrm>
            <a:off x="3810000" y="5125254"/>
            <a:ext cx="838200" cy="0"/>
          </a:xfrm>
          <a:prstGeom prst="straightConnector1">
            <a:avLst/>
          </a:prstGeom>
          <a:ln w="571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98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0-#ppt_w/2"/>
                                          </p:val>
                                        </p:tav>
                                        <p:tav tm="100000">
                                          <p:val>
                                            <p:strVal val="#ppt_x"/>
                                          </p:val>
                                        </p:tav>
                                      </p:tavLst>
                                    </p:anim>
                                    <p:anim calcmode="lin" valueType="num">
                                      <p:cBhvr additive="base">
                                        <p:cTn id="8" dur="2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50" fill="hold"/>
                                        <p:tgtEl>
                                          <p:spTgt spid="3"/>
                                        </p:tgtEl>
                                        <p:attrNameLst>
                                          <p:attrName>ppt_x</p:attrName>
                                        </p:attrNameLst>
                                      </p:cBhvr>
                                      <p:tavLst>
                                        <p:tav tm="0">
                                          <p:val>
                                            <p:strVal val="0-#ppt_w/2"/>
                                          </p:val>
                                        </p:tav>
                                        <p:tav tm="100000">
                                          <p:val>
                                            <p:strVal val="#ppt_x"/>
                                          </p:val>
                                        </p:tav>
                                      </p:tavLst>
                                    </p:anim>
                                    <p:anim calcmode="lin" valueType="num">
                                      <p:cBhvr additive="base">
                                        <p:cTn id="12" dur="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 fill="hold"/>
                                        <p:tgtEl>
                                          <p:spTgt spid="11"/>
                                        </p:tgtEl>
                                        <p:attrNameLst>
                                          <p:attrName>ppt_x</p:attrName>
                                        </p:attrNameLst>
                                      </p:cBhvr>
                                      <p:tavLst>
                                        <p:tav tm="0">
                                          <p:val>
                                            <p:strVal val="0-#ppt_w/2"/>
                                          </p:val>
                                        </p:tav>
                                        <p:tav tm="100000">
                                          <p:val>
                                            <p:strVal val="#ppt_x"/>
                                          </p:val>
                                        </p:tav>
                                      </p:tavLst>
                                    </p:anim>
                                    <p:anim calcmode="lin" valueType="num">
                                      <p:cBhvr additive="base">
                                        <p:cTn id="16" dur="2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50" fill="hold"/>
                                        <p:tgtEl>
                                          <p:spTgt spid="7"/>
                                        </p:tgtEl>
                                        <p:attrNameLst>
                                          <p:attrName>ppt_x</p:attrName>
                                        </p:attrNameLst>
                                      </p:cBhvr>
                                      <p:tavLst>
                                        <p:tav tm="0">
                                          <p:val>
                                            <p:strVal val="0-#ppt_w/2"/>
                                          </p:val>
                                        </p:tav>
                                        <p:tav tm="100000">
                                          <p:val>
                                            <p:strVal val="#ppt_x"/>
                                          </p:val>
                                        </p:tav>
                                      </p:tavLst>
                                    </p:anim>
                                    <p:anim calcmode="lin" valueType="num">
                                      <p:cBhvr additive="base">
                                        <p:cTn id="20" dur="25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250" fill="hold"/>
                                        <p:tgtEl>
                                          <p:spTgt spid="14"/>
                                        </p:tgtEl>
                                        <p:attrNameLst>
                                          <p:attrName>ppt_x</p:attrName>
                                        </p:attrNameLst>
                                      </p:cBhvr>
                                      <p:tavLst>
                                        <p:tav tm="0">
                                          <p:val>
                                            <p:strVal val="0-#ppt_w/2"/>
                                          </p:val>
                                        </p:tav>
                                        <p:tav tm="100000">
                                          <p:val>
                                            <p:strVal val="#ppt_x"/>
                                          </p:val>
                                        </p:tav>
                                      </p:tavLst>
                                    </p:anim>
                                    <p:anim calcmode="lin" valueType="num">
                                      <p:cBhvr additive="base">
                                        <p:cTn id="24" dur="25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250" fill="hold"/>
                                        <p:tgtEl>
                                          <p:spTgt spid="8"/>
                                        </p:tgtEl>
                                        <p:attrNameLst>
                                          <p:attrName>ppt_x</p:attrName>
                                        </p:attrNameLst>
                                      </p:cBhvr>
                                      <p:tavLst>
                                        <p:tav tm="0">
                                          <p:val>
                                            <p:strVal val="0-#ppt_w/2"/>
                                          </p:val>
                                        </p:tav>
                                        <p:tav tm="100000">
                                          <p:val>
                                            <p:strVal val="#ppt_x"/>
                                          </p:val>
                                        </p:tav>
                                      </p:tavLst>
                                    </p:anim>
                                    <p:anim calcmode="lin" valueType="num">
                                      <p:cBhvr additive="base">
                                        <p:cTn id="28" dur="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Partners in crime</a:t>
            </a:r>
            <a:endParaRPr lang="en-US" dirty="0"/>
          </a:p>
        </p:txBody>
      </p:sp>
      <p:sp>
        <p:nvSpPr>
          <p:cNvPr id="4" name="TextBox 3"/>
          <p:cNvSpPr txBox="1"/>
          <p:nvPr/>
        </p:nvSpPr>
        <p:spPr>
          <a:xfrm>
            <a:off x="1143000" y="3316310"/>
            <a:ext cx="1466093" cy="400110"/>
          </a:xfrm>
          <a:prstGeom prst="rect">
            <a:avLst/>
          </a:prstGeom>
          <a:noFill/>
        </p:spPr>
        <p:txBody>
          <a:bodyPr wrap="square" rtlCol="0">
            <a:spAutoFit/>
          </a:bodyPr>
          <a:lstStyle/>
          <a:p>
            <a:pPr algn="ctr"/>
            <a:r>
              <a:rPr lang="en-US" sz="2000" dirty="0" smtClean="0"/>
              <a:t>A.J. Brush</a:t>
            </a:r>
          </a:p>
        </p:txBody>
      </p:sp>
      <p:pic>
        <p:nvPicPr>
          <p:cNvPr id="5" name="Picture 2" descr="http://research.microsoft.com/en-us/um/people/bongshin/images/bongshin.png"/>
          <p:cNvPicPr>
            <a:picLocks noChangeAspect="1" noChangeArrowheads="1"/>
          </p:cNvPicPr>
          <p:nvPr/>
        </p:nvPicPr>
        <p:blipFill rotWithShape="1">
          <a:blip r:embed="rId2">
            <a:extLst>
              <a:ext uri="{28A0092B-C50C-407E-A947-70E740481C1C}">
                <a14:useLocalDpi xmlns:a14="http://schemas.microsoft.com/office/drawing/2010/main" val="0"/>
              </a:ext>
            </a:extLst>
          </a:blip>
          <a:srcRect l="21074" t="19801" r="20385"/>
          <a:stretch/>
        </p:blipFill>
        <p:spPr bwMode="auto">
          <a:xfrm>
            <a:off x="6356788" y="1905000"/>
            <a:ext cx="952500" cy="13049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ajbrush1\public\AJPhotos\AJBrushPinkShirt.jpg"/>
          <p:cNvPicPr>
            <a:picLocks noChangeAspect="1" noChangeArrowheads="1"/>
          </p:cNvPicPr>
          <p:nvPr/>
        </p:nvPicPr>
        <p:blipFill>
          <a:blip r:embed="rId3" cstate="print"/>
          <a:srcRect/>
          <a:stretch>
            <a:fillRect/>
          </a:stretch>
        </p:blipFill>
        <p:spPr bwMode="auto">
          <a:xfrm>
            <a:off x="1434758" y="1905000"/>
            <a:ext cx="945735" cy="1324026"/>
          </a:xfrm>
          <a:prstGeom prst="rect">
            <a:avLst/>
          </a:prstGeom>
          <a:ln>
            <a:noFill/>
          </a:ln>
          <a:effectLst>
            <a:outerShdw blurRad="292100" dist="139700" dir="2700000" algn="tl" rotWithShape="0">
              <a:srgbClr val="333333">
                <a:alpha val="65000"/>
              </a:srgbClr>
            </a:outerShdw>
          </a:effectLst>
        </p:spPr>
      </p:pic>
      <p:pic>
        <p:nvPicPr>
          <p:cNvPr id="8" name="Picture 6" descr="My Pic">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463" y="4043308"/>
            <a:ext cx="933450" cy="13211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8" descr="Sharad Agarwal"/>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305" t="-1" r="12097" b="7290"/>
          <a:stretch/>
        </p:blipFill>
        <p:spPr bwMode="auto">
          <a:xfrm>
            <a:off x="1322669" y="4114800"/>
            <a:ext cx="885677" cy="12910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918638" y="3316310"/>
            <a:ext cx="1828800" cy="400110"/>
          </a:xfrm>
          <a:prstGeom prst="rect">
            <a:avLst/>
          </a:prstGeom>
          <a:noFill/>
        </p:spPr>
        <p:txBody>
          <a:bodyPr wrap="square" rtlCol="0">
            <a:spAutoFit/>
          </a:bodyPr>
          <a:lstStyle/>
          <a:p>
            <a:pPr algn="ctr"/>
            <a:r>
              <a:rPr lang="en-US" sz="2000" dirty="0" smtClean="0"/>
              <a:t>Bongshin Lee</a:t>
            </a:r>
          </a:p>
        </p:txBody>
      </p:sp>
      <p:sp>
        <p:nvSpPr>
          <p:cNvPr id="12" name="TextBox 11"/>
          <p:cNvSpPr txBox="1"/>
          <p:nvPr/>
        </p:nvSpPr>
        <p:spPr>
          <a:xfrm>
            <a:off x="799869" y="5485384"/>
            <a:ext cx="1931276" cy="400110"/>
          </a:xfrm>
          <a:prstGeom prst="rect">
            <a:avLst/>
          </a:prstGeom>
          <a:noFill/>
        </p:spPr>
        <p:txBody>
          <a:bodyPr wrap="square" rtlCol="0">
            <a:spAutoFit/>
          </a:bodyPr>
          <a:lstStyle/>
          <a:p>
            <a:pPr algn="ctr"/>
            <a:r>
              <a:rPr lang="en-US" sz="2000" dirty="0" smtClean="0"/>
              <a:t>Sharad Agarwal</a:t>
            </a:r>
          </a:p>
        </p:txBody>
      </p:sp>
      <p:sp>
        <p:nvSpPr>
          <p:cNvPr id="13" name="TextBox 12"/>
          <p:cNvSpPr txBox="1"/>
          <p:nvPr/>
        </p:nvSpPr>
        <p:spPr>
          <a:xfrm>
            <a:off x="5881616" y="5485384"/>
            <a:ext cx="2057400" cy="400110"/>
          </a:xfrm>
          <a:prstGeom prst="rect">
            <a:avLst/>
          </a:prstGeom>
          <a:noFill/>
        </p:spPr>
        <p:txBody>
          <a:bodyPr wrap="square" rtlCol="0">
            <a:spAutoFit/>
          </a:bodyPr>
          <a:lstStyle/>
          <a:p>
            <a:pPr algn="ctr"/>
            <a:r>
              <a:rPr lang="en-US" sz="2000" dirty="0" smtClean="0"/>
              <a:t>Stefan  Saroiu</a:t>
            </a:r>
          </a:p>
        </p:txBody>
      </p:sp>
      <p:sp>
        <p:nvSpPr>
          <p:cNvPr id="14" name="TextBox 13"/>
          <p:cNvSpPr txBox="1"/>
          <p:nvPr/>
        </p:nvSpPr>
        <p:spPr>
          <a:xfrm>
            <a:off x="3606624" y="3316310"/>
            <a:ext cx="1702676" cy="400110"/>
          </a:xfrm>
          <a:prstGeom prst="rect">
            <a:avLst/>
          </a:prstGeom>
          <a:noFill/>
        </p:spPr>
        <p:txBody>
          <a:bodyPr wrap="square" rtlCol="0">
            <a:spAutoFit/>
          </a:bodyPr>
          <a:lstStyle/>
          <a:p>
            <a:pPr algn="ctr"/>
            <a:r>
              <a:rPr lang="en-US" sz="2000" dirty="0" smtClean="0"/>
              <a:t>Colin Dixon</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54037" y="1905000"/>
            <a:ext cx="807850" cy="1314467"/>
          </a:xfrm>
          <a:prstGeom prst="rect">
            <a:avLst/>
          </a:prstGeom>
          <a:ln>
            <a:noFill/>
          </a:ln>
          <a:effectLst>
            <a:outerShdw blurRad="292100" dist="139700" dir="2700000" algn="tl" rotWithShape="0">
              <a:srgbClr val="333333">
                <a:alpha val="65000"/>
              </a:srgbClr>
            </a:outerShdw>
          </a:effectLst>
        </p:spPr>
      </p:pic>
      <p:pic>
        <p:nvPicPr>
          <p:cNvPr id="1026" name="Picture 2" descr="frank martinez - Christmas 2008"/>
          <p:cNvPicPr>
            <a:picLocks noChangeAspect="1" noChangeArrowheads="1"/>
          </p:cNvPicPr>
          <p:nvPr/>
        </p:nvPicPr>
        <p:blipFill rotWithShape="1">
          <a:blip r:embed="rId8">
            <a:extLst>
              <a:ext uri="{28A0092B-C50C-407E-A947-70E740481C1C}">
                <a14:useLocalDpi xmlns:a14="http://schemas.microsoft.com/office/drawing/2010/main" val="0"/>
              </a:ext>
            </a:extLst>
          </a:blip>
          <a:srcRect b="17636"/>
          <a:stretch/>
        </p:blipFill>
        <p:spPr bwMode="auto">
          <a:xfrm>
            <a:off x="3994267" y="4114800"/>
            <a:ext cx="952500" cy="1291089"/>
          </a:xfrm>
          <a:prstGeom prst="rect">
            <a:avLst/>
          </a:prstGeom>
          <a:noFill/>
          <a:effectLst>
            <a:outerShdw blurRad="292100" dist="139700" dir="2700000" algn="ctr" rotWithShape="0">
              <a:srgbClr val="000000">
                <a:alpha val="65000"/>
              </a:srgb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542979" y="5485384"/>
            <a:ext cx="1855076" cy="400110"/>
          </a:xfrm>
          <a:prstGeom prst="rect">
            <a:avLst/>
          </a:prstGeom>
          <a:noFill/>
        </p:spPr>
        <p:txBody>
          <a:bodyPr wrap="square" rtlCol="0">
            <a:spAutoFit/>
          </a:bodyPr>
          <a:lstStyle/>
          <a:p>
            <a:pPr algn="ctr"/>
            <a:r>
              <a:rPr lang="en-US" sz="2000" dirty="0" smtClean="0"/>
              <a:t>Frank Martinez</a:t>
            </a:r>
          </a:p>
        </p:txBody>
      </p:sp>
    </p:spTree>
    <p:extLst>
      <p:ext uri="{BB962C8B-B14F-4D97-AF65-F5344CB8AC3E}">
        <p14:creationId xmlns:p14="http://schemas.microsoft.com/office/powerpoint/2010/main" val="16425321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HomeOS l</a:t>
            </a:r>
            <a:r>
              <a:rPr lang="en-US" b="1" dirty="0" smtClean="0">
                <a:solidFill>
                  <a:srgbClr val="C00000"/>
                </a:solidFill>
              </a:rPr>
              <a:t>ayering model</a:t>
            </a:r>
            <a:endParaRPr lang="en-US" b="1"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477075597"/>
              </p:ext>
            </p:extLst>
          </p:nvPr>
        </p:nvGraphicFramePr>
        <p:xfrm>
          <a:off x="687551" y="2057399"/>
          <a:ext cx="4344613" cy="3200400"/>
        </p:xfrm>
        <a:graphic>
          <a:graphicData uri="http://schemas.openxmlformats.org/drawingml/2006/table">
            <a:tbl>
              <a:tblPr bandRow="1">
                <a:tableStyleId>{5C22544A-7EE6-4342-B048-85BDC9FD1C3A}</a:tableStyleId>
              </a:tblPr>
              <a:tblGrid>
                <a:gridCol w="4344613"/>
              </a:tblGrid>
              <a:tr h="800100">
                <a:tc>
                  <a:txBody>
                    <a:bodyPr/>
                    <a:lstStyle/>
                    <a:p>
                      <a:pPr algn="ctr"/>
                      <a:r>
                        <a:rPr lang="en-US" sz="2800" b="1" dirty="0" smtClean="0"/>
                        <a:t>Application layer</a:t>
                      </a:r>
                      <a:endParaRPr lang="en-US" sz="2800" b="1" dirty="0"/>
                    </a:p>
                  </a:txBody>
                  <a:tcPr anchor="ctr">
                    <a:lnT w="12700" cmpd="sng">
                      <a:noFill/>
                    </a:lnT>
                    <a:solidFill>
                      <a:srgbClr val="92D050"/>
                    </a:solidFill>
                  </a:tcPr>
                </a:tc>
              </a:tr>
              <a:tr h="800100">
                <a:tc>
                  <a:txBody>
                    <a:bodyPr/>
                    <a:lstStyle/>
                    <a:p>
                      <a:pPr algn="ctr"/>
                      <a:r>
                        <a:rPr lang="en-US" sz="2800" b="1" dirty="0" smtClean="0"/>
                        <a:t>Management layer</a:t>
                      </a:r>
                      <a:endParaRPr lang="en-US" sz="2800" b="1" dirty="0"/>
                    </a:p>
                  </a:txBody>
                  <a:tcPr anchor="ctr">
                    <a:solidFill>
                      <a:schemeClr val="accent1">
                        <a:lumMod val="75000"/>
                      </a:schemeClr>
                    </a:solidFill>
                  </a:tcPr>
                </a:tc>
              </a:tr>
              <a:tr h="800100">
                <a:tc>
                  <a:txBody>
                    <a:bodyPr/>
                    <a:lstStyle/>
                    <a:p>
                      <a:pPr algn="ctr"/>
                      <a:r>
                        <a:rPr lang="en-US" sz="2800" b="1" dirty="0" smtClean="0"/>
                        <a:t>Device</a:t>
                      </a:r>
                      <a:r>
                        <a:rPr lang="en-US" sz="2800" b="1" baseline="0" dirty="0" smtClean="0"/>
                        <a:t> functionality layer</a:t>
                      </a:r>
                      <a:endParaRPr lang="en-US" sz="2800" b="1" dirty="0"/>
                    </a:p>
                  </a:txBody>
                  <a:tcPr anchor="ctr">
                    <a:solidFill>
                      <a:srgbClr val="FFC000"/>
                    </a:solidFill>
                  </a:tcPr>
                </a:tc>
              </a:tr>
              <a:tr h="800100">
                <a:tc>
                  <a:txBody>
                    <a:bodyPr/>
                    <a:lstStyle/>
                    <a:p>
                      <a:pPr algn="ctr"/>
                      <a:r>
                        <a:rPr lang="en-US" sz="2800" b="1" dirty="0" smtClean="0"/>
                        <a:t>Device</a:t>
                      </a:r>
                      <a:r>
                        <a:rPr lang="en-US" sz="2800" b="1" baseline="0" dirty="0" smtClean="0"/>
                        <a:t> connectivity layer</a:t>
                      </a:r>
                      <a:endParaRPr lang="en-US" sz="2800" b="1" dirty="0"/>
                    </a:p>
                  </a:txBody>
                  <a:tcPr anchor="ctr">
                    <a:solidFill>
                      <a:srgbClr val="C00000"/>
                    </a:solidFill>
                  </a:tcPr>
                </a:tc>
              </a:tr>
            </a:tbl>
          </a:graphicData>
        </a:graphic>
      </p:graphicFrame>
      <p:pic>
        <p:nvPicPr>
          <p:cNvPr id="14" name="Picture 6" descr="C:\Users\ratul\AppData\Local\Microsoft\Windows\Temporary Internet Files\Content.IE5\PVR1TTI8\MC900439833[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0999" y="5867400"/>
            <a:ext cx="600684" cy="6006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5943600"/>
            <a:ext cx="632483" cy="31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6" descr="http://www.keylessaccesslocks.com/images/Schlage%20BE365-PLY-505_SL.jpg"/>
          <p:cNvPicPr>
            <a:picLocks noChangeAspect="1" noChangeArrowheads="1"/>
          </p:cNvPicPr>
          <p:nvPr/>
        </p:nvPicPr>
        <p:blipFill>
          <a:blip r:embed="rId5"/>
          <a:stretch>
            <a:fillRect/>
          </a:stretch>
        </p:blipFill>
        <p:spPr bwMode="auto">
          <a:xfrm>
            <a:off x="4212261" y="5826196"/>
            <a:ext cx="498404" cy="4984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 descr="http://tompelt.files.wordpress.com/2009/10/thermostat.jpg"/>
          <p:cNvPicPr>
            <a:picLocks noChangeAspect="1" noChangeArrowheads="1"/>
          </p:cNvPicPr>
          <p:nvPr/>
        </p:nvPicPr>
        <p:blipFill>
          <a:blip r:embed="rId6"/>
          <a:stretch>
            <a:fillRect/>
          </a:stretch>
        </p:blipFill>
        <p:spPr bwMode="auto">
          <a:xfrm>
            <a:off x="2516351" y="5915086"/>
            <a:ext cx="525726" cy="4095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www.adirondackplaza.com/shop/Adirondack_Plaza/images/homesent-motionsensor.jpg"/>
          <p:cNvPicPr>
            <a:picLocks noChangeAspect="1" noChangeArrowheads="1"/>
          </p:cNvPicPr>
          <p:nvPr/>
        </p:nvPicPr>
        <p:blipFill>
          <a:blip r:embed="rId7"/>
          <a:stretch>
            <a:fillRect/>
          </a:stretch>
        </p:blipFill>
        <p:spPr bwMode="auto">
          <a:xfrm>
            <a:off x="3125951" y="5867400"/>
            <a:ext cx="284776" cy="399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http://www.getxbox360.com/wp-content/uploads/2008/01/xbox360elite.jpg"/>
          <p:cNvPicPr>
            <a:picLocks noChangeAspect="1" noChangeArrowheads="1"/>
          </p:cNvPicPr>
          <p:nvPr/>
        </p:nvPicPr>
        <p:blipFill>
          <a:blip r:embed="rId8"/>
          <a:stretch>
            <a:fillRect/>
          </a:stretch>
        </p:blipFill>
        <p:spPr bwMode="auto">
          <a:xfrm>
            <a:off x="2087308" y="5867400"/>
            <a:ext cx="392425" cy="53613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815855" y="5358005"/>
            <a:ext cx="4125166" cy="433193"/>
            <a:chOff x="1465330" y="4495800"/>
            <a:chExt cx="4537346" cy="565864"/>
          </a:xfrm>
        </p:grpSpPr>
        <p:cxnSp>
          <p:nvCxnSpPr>
            <p:cNvPr id="25" name="Straight Arrow Connector 24"/>
            <p:cNvCxnSpPr/>
            <p:nvPr/>
          </p:nvCxnSpPr>
          <p:spPr>
            <a:xfrm flipH="1" flipV="1">
              <a:off x="1465330" y="4528265"/>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2209798"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2971799" y="4495800"/>
              <a:ext cx="1" cy="533400"/>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3587178"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4173875"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783475"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5393074"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002675" y="4495800"/>
              <a:ext cx="1" cy="533399"/>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descr="camera-trimmed.png"/>
          <p:cNvPicPr>
            <a:picLocks noChangeAspect="1"/>
          </p:cNvPicPr>
          <p:nvPr/>
        </p:nvPicPr>
        <p:blipFill>
          <a:blip r:embed="rId9">
            <a:alphaModFix/>
          </a:blip>
          <a:stretch>
            <a:fillRect/>
          </a:stretch>
        </p:blipFill>
        <p:spPr>
          <a:xfrm>
            <a:off x="3567665" y="5900566"/>
            <a:ext cx="535377" cy="424034"/>
          </a:xfrm>
          <a:prstGeom prst="rect">
            <a:avLst/>
          </a:prstGeom>
        </p:spPr>
      </p:pic>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40182" y="5867400"/>
            <a:ext cx="230351" cy="443052"/>
          </a:xfrm>
          <a:prstGeom prst="rect">
            <a:avLst/>
          </a:prstGeom>
        </p:spPr>
      </p:pic>
      <p:graphicFrame>
        <p:nvGraphicFramePr>
          <p:cNvPr id="41" name="Table 40"/>
          <p:cNvGraphicFramePr>
            <a:graphicFrameLocks noGrp="1"/>
          </p:cNvGraphicFramePr>
          <p:nvPr>
            <p:extLst>
              <p:ext uri="{D42A27DB-BD31-4B8C-83A1-F6EECF244321}">
                <p14:modId xmlns:p14="http://schemas.microsoft.com/office/powerpoint/2010/main" val="3887190757"/>
              </p:ext>
            </p:extLst>
          </p:nvPr>
        </p:nvGraphicFramePr>
        <p:xfrm>
          <a:off x="5181600" y="2026920"/>
          <a:ext cx="3657600" cy="3230880"/>
        </p:xfrm>
        <a:graphic>
          <a:graphicData uri="http://schemas.openxmlformats.org/drawingml/2006/table">
            <a:tbl>
              <a:tblPr>
                <a:tableStyleId>{2D5ABB26-0587-4C30-8999-92F81FD0307C}</a:tableStyleId>
              </a:tblPr>
              <a:tblGrid>
                <a:gridCol w="3657600"/>
              </a:tblGrid>
              <a:tr h="807720">
                <a:tc>
                  <a:txBody>
                    <a:bodyPr/>
                    <a:lstStyle/>
                    <a:p>
                      <a:pPr algn="ctr"/>
                      <a:r>
                        <a:rPr lang="en-US" sz="2800" baseline="0" dirty="0" smtClean="0"/>
                        <a:t>Tasks</a:t>
                      </a:r>
                      <a:endParaRPr lang="en-US" sz="2800" dirty="0"/>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07720">
                <a:tc>
                  <a:txBody>
                    <a:bodyPr/>
                    <a:lstStyle/>
                    <a:p>
                      <a:pPr algn="ctr"/>
                      <a:r>
                        <a:rPr lang="en-US" sz="2800" baseline="0" dirty="0" smtClean="0"/>
                        <a:t>Control, coordination</a:t>
                      </a:r>
                      <a:endParaRPr lang="en-US" sz="2800" dirty="0"/>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07720">
                <a:tc>
                  <a:txBody>
                    <a:bodyPr/>
                    <a:lstStyle/>
                    <a:p>
                      <a:pPr algn="ctr"/>
                      <a:r>
                        <a:rPr lang="en-US" sz="2800" dirty="0" smtClean="0"/>
                        <a:t>Device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807720">
                <a:tc>
                  <a:txBody>
                    <a:bodyPr/>
                    <a:lstStyle/>
                    <a:p>
                      <a:pPr algn="ctr"/>
                      <a:r>
                        <a:rPr lang="en-US" sz="2800" dirty="0" smtClean="0"/>
                        <a:t>Topological</a:t>
                      </a:r>
                      <a:endParaRPr lang="en-US" sz="2800" dirty="0"/>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r>
            </a:tbl>
          </a:graphicData>
        </a:graphic>
      </p:graphicFrame>
      <p:sp>
        <p:nvSpPr>
          <p:cNvPr id="8" name="TextBox 7"/>
          <p:cNvSpPr txBox="1"/>
          <p:nvPr/>
        </p:nvSpPr>
        <p:spPr>
          <a:xfrm>
            <a:off x="5105400" y="5257800"/>
            <a:ext cx="3962400" cy="954107"/>
          </a:xfrm>
          <a:prstGeom prst="rect">
            <a:avLst/>
          </a:prstGeom>
          <a:noFill/>
        </p:spPr>
        <p:txBody>
          <a:bodyPr wrap="square" rtlCol="0">
            <a:spAutoFit/>
          </a:bodyPr>
          <a:lstStyle/>
          <a:p>
            <a:pPr algn="ctr"/>
            <a:r>
              <a:rPr lang="en-US" sz="2800" dirty="0" smtClean="0">
                <a:solidFill>
                  <a:srgbClr val="C00000"/>
                </a:solidFill>
              </a:rPr>
              <a:t>Heterogeneity source handled</a:t>
            </a:r>
            <a:endParaRPr lang="en-US" sz="2800" dirty="0">
              <a:solidFill>
                <a:srgbClr val="C00000"/>
              </a:solidFill>
            </a:endParaRPr>
          </a:p>
        </p:txBody>
      </p:sp>
    </p:spTree>
    <p:extLst>
      <p:ext uri="{BB962C8B-B14F-4D97-AF65-F5344CB8AC3E}">
        <p14:creationId xmlns:p14="http://schemas.microsoft.com/office/powerpoint/2010/main" val="1862411398"/>
      </p:ext>
    </p:extLst>
  </p:cSld>
  <p:clrMapOvr>
    <a:masterClrMapping/>
  </p:clrMapOvr>
  <mc:AlternateContent xmlns:mc="http://schemas.openxmlformats.org/markup-compatibility/2006" xmlns:p14="http://schemas.microsoft.com/office/powerpoint/2010/main">
    <mc:Choice Requires="p14">
      <p:transition spd="slow" p14:dur="6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DCL and DFL </a:t>
            </a:r>
            <a:endParaRPr lang="en-US" dirty="0"/>
          </a:p>
        </p:txBody>
      </p:sp>
      <p:sp>
        <p:nvSpPr>
          <p:cNvPr id="3" name="Content Placeholder 2"/>
          <p:cNvSpPr>
            <a:spLocks noGrp="1"/>
          </p:cNvSpPr>
          <p:nvPr>
            <p:ph idx="1"/>
          </p:nvPr>
        </p:nvSpPr>
        <p:spPr>
          <a:xfrm>
            <a:off x="457200" y="1600201"/>
            <a:ext cx="8382000" cy="2057399"/>
          </a:xfrm>
        </p:spPr>
        <p:txBody>
          <a:bodyPr>
            <a:normAutofit/>
          </a:bodyPr>
          <a:lstStyle/>
          <a:p>
            <a:pPr marL="0" indent="0">
              <a:buNone/>
            </a:pPr>
            <a:r>
              <a:rPr lang="en-US" sz="2800" dirty="0" smtClean="0"/>
              <a:t>DCL provides basic connectivity to devices</a:t>
            </a:r>
          </a:p>
          <a:p>
            <a:pPr lvl="4"/>
            <a:endParaRPr lang="en-US" sz="100" dirty="0" smtClean="0"/>
          </a:p>
          <a:p>
            <a:pPr marL="0" indent="0">
              <a:buNone/>
            </a:pPr>
            <a:r>
              <a:rPr lang="en-US" sz="2800" dirty="0" smtClean="0"/>
              <a:t>DFL exports device functionality as a service</a:t>
            </a:r>
          </a:p>
          <a:p>
            <a:pPr lvl="1"/>
            <a:r>
              <a:rPr lang="en-US" sz="2400" dirty="0" smtClean="0"/>
              <a:t>Services are protocol-independent</a:t>
            </a:r>
          </a:p>
          <a:p>
            <a:pPr lvl="1"/>
            <a:r>
              <a:rPr lang="en-US" sz="2400" dirty="0" smtClean="0"/>
              <a:t>Identified using roles and operations</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1428700104"/>
              </p:ext>
            </p:extLst>
          </p:nvPr>
        </p:nvGraphicFramePr>
        <p:xfrm>
          <a:off x="533399" y="4038601"/>
          <a:ext cx="8153401" cy="2057399"/>
        </p:xfrm>
        <a:graphic>
          <a:graphicData uri="http://schemas.openxmlformats.org/drawingml/2006/table">
            <a:tbl>
              <a:tblPr firstRow="1" bandRow="1">
                <a:tableStyleId>{073A0DAA-6AF3-43AB-8588-CEC1D06C72B9}</a:tableStyleId>
              </a:tblPr>
              <a:tblGrid>
                <a:gridCol w="2057400"/>
                <a:gridCol w="2994164"/>
                <a:gridCol w="3101837"/>
              </a:tblGrid>
              <a:tr h="374928">
                <a:tc>
                  <a:txBody>
                    <a:bodyPr/>
                    <a:lstStyle/>
                    <a:p>
                      <a:pPr algn="l"/>
                      <a:r>
                        <a:rPr lang="en-US" sz="2400" dirty="0" smtClean="0">
                          <a:solidFill>
                            <a:schemeClr val="tx2"/>
                          </a:solidFill>
                        </a:rPr>
                        <a:t>Dimmer</a:t>
                      </a:r>
                      <a:endParaRPr lang="en-US" sz="2400" dirty="0">
                        <a:solidFill>
                          <a:schemeClr val="tx2"/>
                        </a:soli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2400" dirty="0" err="1" smtClean="0">
                          <a:solidFill>
                            <a:schemeClr val="tx2"/>
                          </a:solidFill>
                        </a:rPr>
                        <a:t>MediaRenderer</a:t>
                      </a:r>
                      <a:endParaRPr lang="en-US" sz="2400" dirty="0">
                        <a:solidFill>
                          <a:schemeClr val="tx2"/>
                        </a:soli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algn="l"/>
                      <a:r>
                        <a:rPr lang="en-US" sz="2400" dirty="0" smtClean="0">
                          <a:solidFill>
                            <a:schemeClr val="tx2"/>
                          </a:solidFill>
                        </a:rPr>
                        <a:t>PTZ Camera</a:t>
                      </a:r>
                      <a:endParaRPr lang="en-US" sz="2400" dirty="0">
                        <a:solidFill>
                          <a:schemeClr val="tx2"/>
                        </a:solidFill>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noFill/>
                      <a:prstDash val="solid"/>
                      <a:round/>
                      <a:headEnd type="none" w="med" len="med"/>
                      <a:tailEnd type="none" w="med" len="med"/>
                    </a:lnB>
                    <a:noFill/>
                  </a:tcPr>
                </a:tc>
              </a:tr>
              <a:tr h="1600199">
                <a:tc>
                  <a:txBody>
                    <a:bodyPr/>
                    <a:lstStyle/>
                    <a:p>
                      <a:pPr algn="l"/>
                      <a:r>
                        <a:rPr lang="en-US" sz="2400" dirty="0" smtClean="0"/>
                        <a:t>Set(level)</a:t>
                      </a:r>
                    </a:p>
                    <a:p>
                      <a:pPr algn="l"/>
                      <a:r>
                        <a:rPr lang="en-US" sz="2400" dirty="0" smtClean="0"/>
                        <a:t>Get*() </a:t>
                      </a:r>
                      <a:r>
                        <a:rPr lang="en-US" sz="2400" dirty="0" smtClean="0">
                          <a:sym typeface="Wingdings" pitchFamily="2" charset="2"/>
                        </a:rPr>
                        <a:t> </a:t>
                      </a:r>
                      <a:r>
                        <a:rPr lang="en-US" sz="2400" dirty="0" smtClean="0"/>
                        <a:t>level</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2400" dirty="0" smtClean="0"/>
                        <a:t>Play(</a:t>
                      </a:r>
                      <a:r>
                        <a:rPr lang="en-US" sz="2400" dirty="0" err="1" smtClean="0"/>
                        <a:t>uri</a:t>
                      </a:r>
                      <a:r>
                        <a:rPr lang="en-US" sz="2400" dirty="0" smtClean="0"/>
                        <a:t>)</a:t>
                      </a:r>
                    </a:p>
                    <a:p>
                      <a:pPr algn="l"/>
                      <a:r>
                        <a:rPr lang="en-US" sz="2400" dirty="0" err="1" smtClean="0"/>
                        <a:t>PlayAt</a:t>
                      </a:r>
                      <a:r>
                        <a:rPr lang="en-US" sz="2400" dirty="0" smtClean="0"/>
                        <a:t>(</a:t>
                      </a:r>
                      <a:r>
                        <a:rPr lang="en-US" sz="2400" dirty="0" err="1" smtClean="0"/>
                        <a:t>uri</a:t>
                      </a:r>
                      <a:r>
                        <a:rPr lang="en-US" sz="2400" dirty="0" smtClean="0"/>
                        <a:t>, time)</a:t>
                      </a:r>
                    </a:p>
                    <a:p>
                      <a:pPr algn="l"/>
                      <a:r>
                        <a:rPr lang="en-US" sz="2400" dirty="0" smtClean="0"/>
                        <a:t>Stop()</a:t>
                      </a:r>
                    </a:p>
                    <a:p>
                      <a:pPr algn="l"/>
                      <a:r>
                        <a:rPr lang="en-US" sz="2400" dirty="0" smtClean="0"/>
                        <a:t>Status*() </a:t>
                      </a:r>
                      <a:r>
                        <a:rPr lang="en-US" sz="2400" dirty="0" smtClean="0">
                          <a:sym typeface="Wingdings" pitchFamily="2" charset="2"/>
                        </a:rPr>
                        <a:t> </a:t>
                      </a:r>
                      <a:r>
                        <a:rPr lang="en-US" sz="2400" dirty="0" err="1" smtClean="0"/>
                        <a:t>uri</a:t>
                      </a:r>
                      <a:r>
                        <a:rPr lang="en-US" sz="2400" dirty="0" smtClean="0"/>
                        <a:t>, time</a:t>
                      </a:r>
                      <a:endParaRPr lang="en-US" sz="24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2400" b="0" i="0" u="none" strike="noStrike" kern="1200" baseline="0" dirty="0" err="1" smtClean="0">
                          <a:solidFill>
                            <a:schemeClr val="dk1"/>
                          </a:solidFill>
                          <a:latin typeface="+mn-lt"/>
                          <a:ea typeface="+mn-ea"/>
                          <a:cs typeface="+mn-cs"/>
                        </a:rPr>
                        <a:t>GetImage</a:t>
                      </a:r>
                      <a:r>
                        <a:rPr lang="en-US" sz="2400" b="0" i="0" u="none" strike="noStrike" kern="1200" baseline="0" dirty="0" smtClean="0">
                          <a:solidFill>
                            <a:schemeClr val="dk1"/>
                          </a:solidFill>
                          <a:latin typeface="+mn-lt"/>
                          <a:ea typeface="+mn-ea"/>
                          <a:cs typeface="+mn-cs"/>
                        </a:rPr>
                        <a:t>*() </a:t>
                      </a:r>
                      <a:r>
                        <a:rPr lang="en-US" sz="2400" b="0" i="0" u="none" strike="noStrike" kern="1200" baseline="0" dirty="0" smtClean="0">
                          <a:solidFill>
                            <a:schemeClr val="dk1"/>
                          </a:solidFill>
                          <a:latin typeface="+mn-lt"/>
                          <a:ea typeface="+mn-ea"/>
                          <a:cs typeface="+mn-cs"/>
                          <a:sym typeface="Wingdings" pitchFamily="2" charset="2"/>
                        </a:rPr>
                        <a:t> </a:t>
                      </a:r>
                      <a:r>
                        <a:rPr lang="en-US" sz="2400" b="0" i="0" u="none" strike="noStrike" kern="1200" baseline="0" dirty="0" smtClean="0">
                          <a:solidFill>
                            <a:schemeClr val="dk1"/>
                          </a:solidFill>
                          <a:latin typeface="+mn-lt"/>
                          <a:ea typeface="+mn-ea"/>
                          <a:cs typeface="+mn-cs"/>
                        </a:rPr>
                        <a:t>bitmap</a:t>
                      </a:r>
                    </a:p>
                    <a:p>
                      <a:pPr algn="l"/>
                      <a:r>
                        <a:rPr lang="en-US" sz="2400" b="0" i="0" u="none" strike="noStrike" kern="1200" baseline="0" dirty="0" smtClean="0">
                          <a:solidFill>
                            <a:schemeClr val="dk1"/>
                          </a:solidFill>
                          <a:latin typeface="+mn-lt"/>
                          <a:ea typeface="+mn-ea"/>
                          <a:cs typeface="+mn-cs"/>
                        </a:rPr>
                        <a:t>Up</a:t>
                      </a:r>
                      <a:r>
                        <a:rPr lang="en-US" sz="2400" b="0" i="0" u="none" strike="noStrike" kern="1200" baseline="0" dirty="0" smtClean="0">
                          <a:solidFill>
                            <a:schemeClr val="dk1"/>
                          </a:solidFill>
                          <a:latin typeface="+mn-lt"/>
                          <a:ea typeface="+mn-ea"/>
                          <a:cs typeface="+mn-cs"/>
                        </a:rPr>
                        <a:t>(), Down</a:t>
                      </a:r>
                      <a:r>
                        <a:rPr lang="en-US" sz="2400" b="0" i="0" u="none" strike="noStrike" kern="1200" baseline="0" dirty="0" smtClean="0">
                          <a:solidFill>
                            <a:schemeClr val="dk1"/>
                          </a:solidFill>
                          <a:latin typeface="+mn-lt"/>
                          <a:ea typeface="+mn-ea"/>
                          <a:cs typeface="+mn-cs"/>
                        </a:rPr>
                        <a:t>()</a:t>
                      </a:r>
                    </a:p>
                    <a:p>
                      <a:pPr algn="l"/>
                      <a:r>
                        <a:rPr lang="en-US" sz="2400" b="0" i="0" u="none" strike="noStrike" kern="1200" baseline="0" dirty="0" smtClean="0">
                          <a:solidFill>
                            <a:schemeClr val="dk1"/>
                          </a:solidFill>
                          <a:latin typeface="+mn-lt"/>
                          <a:ea typeface="+mn-ea"/>
                          <a:cs typeface="+mn-cs"/>
                        </a:rPr>
                        <a:t>Left</a:t>
                      </a:r>
                      <a:r>
                        <a:rPr lang="en-US" sz="2400" b="0" i="0" u="none" strike="noStrike" kern="1200" baseline="0" dirty="0" smtClean="0">
                          <a:solidFill>
                            <a:schemeClr val="dk1"/>
                          </a:solidFill>
                          <a:latin typeface="+mn-lt"/>
                          <a:ea typeface="+mn-ea"/>
                          <a:cs typeface="+mn-cs"/>
                        </a:rPr>
                        <a:t>(), Right</a:t>
                      </a:r>
                      <a:r>
                        <a:rPr lang="en-US" sz="2400" b="0" i="0" u="none" strike="noStrike" kern="1200" baseline="0" dirty="0" smtClean="0">
                          <a:solidFill>
                            <a:schemeClr val="dk1"/>
                          </a:solidFill>
                          <a:latin typeface="+mn-lt"/>
                          <a:ea typeface="+mn-ea"/>
                          <a:cs typeface="+mn-cs"/>
                        </a:rPr>
                        <a:t>()</a:t>
                      </a:r>
                    </a:p>
                    <a:p>
                      <a:pPr algn="l"/>
                      <a:r>
                        <a:rPr lang="en-US" sz="2400" b="0" i="0" u="none" strike="noStrike" kern="1200" baseline="0" dirty="0" err="1" smtClean="0">
                          <a:solidFill>
                            <a:schemeClr val="dk1"/>
                          </a:solidFill>
                          <a:latin typeface="+mn-lt"/>
                          <a:ea typeface="+mn-ea"/>
                          <a:cs typeface="+mn-cs"/>
                        </a:rPr>
                        <a:t>ZoomIn</a:t>
                      </a:r>
                      <a:r>
                        <a:rPr lang="en-US" sz="2400" b="0" i="0" u="none" strike="noStrike" kern="1200" baseline="0" dirty="0" smtClean="0">
                          <a:solidFill>
                            <a:schemeClr val="dk1"/>
                          </a:solidFill>
                          <a:latin typeface="+mn-lt"/>
                          <a:ea typeface="+mn-ea"/>
                          <a:cs typeface="+mn-cs"/>
                        </a:rPr>
                        <a:t>(), </a:t>
                      </a:r>
                      <a:r>
                        <a:rPr lang="en-US" sz="2400" b="0" i="0" u="none" strike="noStrike" kern="1200" baseline="0" dirty="0" err="1" smtClean="0">
                          <a:solidFill>
                            <a:schemeClr val="dk1"/>
                          </a:solidFill>
                          <a:latin typeface="+mn-lt"/>
                          <a:ea typeface="+mn-ea"/>
                          <a:cs typeface="+mn-cs"/>
                        </a:rPr>
                        <a:t>ZoomOut</a:t>
                      </a:r>
                      <a:r>
                        <a:rPr lang="en-US" sz="2400" b="0" i="0" u="none" strike="noStrike" kern="1200" baseline="0" dirty="0" smtClean="0">
                          <a:solidFill>
                            <a:schemeClr val="dk1"/>
                          </a:solidFill>
                          <a:latin typeface="+mn-lt"/>
                          <a:ea typeface="+mn-ea"/>
                          <a:cs typeface="+mn-cs"/>
                        </a:rPr>
                        <a:t>()</a:t>
                      </a:r>
                      <a:endParaRPr lang="en-US" sz="2400"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01414423"/>
              </p:ext>
            </p:extLst>
          </p:nvPr>
        </p:nvGraphicFramePr>
        <p:xfrm>
          <a:off x="7239000" y="1828800"/>
          <a:ext cx="1177359" cy="794925"/>
        </p:xfrm>
        <a:graphic>
          <a:graphicData uri="http://schemas.openxmlformats.org/drawingml/2006/table">
            <a:tbl>
              <a:tblPr firstRow="1" bandRow="1">
                <a:tableStyleId>{5C22544A-7EE6-4342-B048-85BDC9FD1C3A}</a:tableStyleId>
              </a:tblPr>
              <a:tblGrid>
                <a:gridCol w="1177359"/>
              </a:tblGrid>
              <a:tr h="381564">
                <a:tc>
                  <a:txBody>
                    <a:bodyPr/>
                    <a:lstStyle/>
                    <a:p>
                      <a:pPr algn="ctr"/>
                      <a:r>
                        <a:rPr lang="en-US" sz="2000" b="0" dirty="0" smtClean="0">
                          <a:solidFill>
                            <a:schemeClr val="tx1"/>
                          </a:solidFill>
                        </a:rPr>
                        <a:t>DFL</a:t>
                      </a:r>
                      <a:endParaRPr lang="en-US" b="0" dirty="0">
                        <a:solidFill>
                          <a:schemeClr val="tx1"/>
                        </a:solidFill>
                      </a:endParaRPr>
                    </a:p>
                  </a:txBody>
                  <a:tcPr marL="0" marR="0" marT="0" marB="0" anchor="ctr">
                    <a:solidFill>
                      <a:srgbClr val="FFC000"/>
                    </a:solidFill>
                  </a:tcPr>
                </a:tc>
              </a:tr>
              <a:tr h="31797">
                <a:tc>
                  <a:txBody>
                    <a:bodyPr/>
                    <a:lstStyle/>
                    <a:p>
                      <a:endParaRPr lang="en-US" sz="100" dirty="0"/>
                    </a:p>
                  </a:txBody>
                  <a:tcPr marL="0" marR="0" marT="0" marB="0" anchor="ctr">
                    <a:noFill/>
                  </a:tcPr>
                </a:tc>
              </a:tr>
              <a:tr h="381564">
                <a:tc>
                  <a:txBody>
                    <a:bodyPr/>
                    <a:lstStyle/>
                    <a:p>
                      <a:pPr algn="ctr"/>
                      <a:r>
                        <a:rPr lang="en-US" sz="2000" b="0" dirty="0" smtClean="0">
                          <a:solidFill>
                            <a:schemeClr val="tx1"/>
                          </a:solidFill>
                        </a:rPr>
                        <a:t>DCL</a:t>
                      </a:r>
                      <a:endParaRPr lang="en-US" sz="1000" b="0" dirty="0">
                        <a:solidFill>
                          <a:schemeClr val="tx1"/>
                        </a:solidFill>
                      </a:endParaRPr>
                    </a:p>
                  </a:txBody>
                  <a:tcPr marL="0" marR="0" marT="0" marB="0" anchor="ctr">
                    <a:solidFill>
                      <a:srgbClr val="C00000"/>
                    </a:solidFill>
                  </a:tcPr>
                </a:tc>
              </a:tr>
            </a:tbl>
          </a:graphicData>
        </a:graphic>
      </p:graphicFrame>
      <p:pic>
        <p:nvPicPr>
          <p:cNvPr id="9" name="Picture 8" descr="camera-trimmed.png"/>
          <p:cNvPicPr>
            <a:picLocks noChangeAspect="1"/>
          </p:cNvPicPr>
          <p:nvPr/>
        </p:nvPicPr>
        <p:blipFill>
          <a:blip r:embed="rId3"/>
          <a:stretch>
            <a:fillRect/>
          </a:stretch>
        </p:blipFill>
        <p:spPr>
          <a:xfrm>
            <a:off x="7564191" y="2749577"/>
            <a:ext cx="665409" cy="527023"/>
          </a:xfrm>
          <a:prstGeom prst="rect">
            <a:avLst/>
          </a:prstGeom>
        </p:spPr>
      </p:pic>
    </p:spTree>
    <p:extLst>
      <p:ext uri="{BB962C8B-B14F-4D97-AF65-F5344CB8AC3E}">
        <p14:creationId xmlns:p14="http://schemas.microsoft.com/office/powerpoint/2010/main" val="132752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DCL and DFL: Reflections</a:t>
            </a:r>
            <a:endParaRPr lang="en-US" dirty="0"/>
          </a:p>
        </p:txBody>
      </p:sp>
      <p:sp>
        <p:nvSpPr>
          <p:cNvPr id="3" name="Content Placeholder 2"/>
          <p:cNvSpPr>
            <a:spLocks noGrp="1"/>
          </p:cNvSpPr>
          <p:nvPr>
            <p:ph idx="1"/>
          </p:nvPr>
        </p:nvSpPr>
        <p:spPr>
          <a:xfrm>
            <a:off x="381000" y="3124200"/>
            <a:ext cx="8382000" cy="3429000"/>
          </a:xfrm>
        </p:spPr>
        <p:txBody>
          <a:bodyPr>
            <a:normAutofit/>
          </a:bodyPr>
          <a:lstStyle/>
          <a:p>
            <a:pPr marL="0" indent="0">
              <a:buNone/>
            </a:pPr>
            <a:r>
              <a:rPr lang="en-US" sz="2800" dirty="0" smtClean="0"/>
              <a:t>Device interaction is split across two layers</a:t>
            </a:r>
            <a:endParaRPr lang="en-US" sz="2400" dirty="0"/>
          </a:p>
          <a:p>
            <a:pPr lvl="1"/>
            <a:r>
              <a:rPr lang="en-US" sz="2400" dirty="0"/>
              <a:t>A</a:t>
            </a:r>
            <a:r>
              <a:rPr lang="en-US" sz="2400" dirty="0" smtClean="0"/>
              <a:t>llows </a:t>
            </a:r>
            <a:r>
              <a:rPr lang="en-US" sz="2400" dirty="0"/>
              <a:t>smaller </a:t>
            </a:r>
            <a:r>
              <a:rPr lang="en-US" sz="2400" dirty="0" smtClean="0"/>
              <a:t>modules, avoids </a:t>
            </a:r>
            <a:r>
              <a:rPr lang="en-US" sz="2400" dirty="0"/>
              <a:t>functionality </a:t>
            </a:r>
            <a:r>
              <a:rPr lang="en-US" sz="2400" dirty="0" smtClean="0"/>
              <a:t>duplication</a:t>
            </a:r>
          </a:p>
          <a:p>
            <a:pPr lvl="4"/>
            <a:endParaRPr lang="en-US" sz="1000" dirty="0"/>
          </a:p>
          <a:p>
            <a:pPr marL="0" indent="0">
              <a:buNone/>
            </a:pPr>
            <a:r>
              <a:rPr lang="en-US" sz="2800" dirty="0" smtClean="0"/>
              <a:t>Functional specs are more stable than device protocols</a:t>
            </a:r>
          </a:p>
          <a:p>
            <a:pPr lvl="1"/>
            <a:r>
              <a:rPr lang="en-US" sz="2400" dirty="0"/>
              <a:t>A</a:t>
            </a:r>
            <a:r>
              <a:rPr lang="en-US" sz="2400" dirty="0" smtClean="0"/>
              <a:t>llows independent evolution of protocols and apps</a:t>
            </a:r>
          </a:p>
          <a:p>
            <a:pPr lvl="4"/>
            <a:endParaRPr lang="en-US" sz="1000" dirty="0"/>
          </a:p>
          <a:p>
            <a:pPr lvl="4"/>
            <a:endParaRPr lang="en-US" sz="100" dirty="0" smtClean="0"/>
          </a:p>
          <a:p>
            <a:pPr marL="0" indent="0">
              <a:buNone/>
            </a:pPr>
            <a:r>
              <a:rPr lang="en-US" sz="2800" dirty="0" smtClean="0"/>
              <a:t>DFL modules can export multiple </a:t>
            </a:r>
            <a:r>
              <a:rPr lang="en-US" sz="2800" dirty="0"/>
              <a:t>roles for a </a:t>
            </a:r>
            <a:r>
              <a:rPr lang="en-US" sz="2800" dirty="0" smtClean="0"/>
              <a:t>device </a:t>
            </a:r>
            <a:endParaRPr lang="en-US" sz="2800" dirty="0" smtClean="0"/>
          </a:p>
          <a:p>
            <a:pPr lvl="1"/>
            <a:r>
              <a:rPr lang="en-US" sz="2400" dirty="0" smtClean="0"/>
              <a:t>Allows easy extensibility along with backward compatibility</a:t>
            </a:r>
          </a:p>
          <a:p>
            <a:pPr marL="457200" lvl="1" indent="0">
              <a:buNone/>
            </a:pPr>
            <a:endParaRPr lang="en-US" sz="2400" dirty="0" smtClean="0"/>
          </a:p>
        </p:txBody>
      </p:sp>
      <p:graphicFrame>
        <p:nvGraphicFramePr>
          <p:cNvPr id="4" name="Table 3"/>
          <p:cNvGraphicFramePr>
            <a:graphicFrameLocks noGrp="1"/>
          </p:cNvGraphicFramePr>
          <p:nvPr>
            <p:extLst>
              <p:ext uri="{D42A27DB-BD31-4B8C-83A1-F6EECF244321}">
                <p14:modId xmlns:p14="http://schemas.microsoft.com/office/powerpoint/2010/main" val="3002519793"/>
              </p:ext>
            </p:extLst>
          </p:nvPr>
        </p:nvGraphicFramePr>
        <p:xfrm>
          <a:off x="465684" y="1615440"/>
          <a:ext cx="2440952" cy="594360"/>
        </p:xfrm>
        <a:graphic>
          <a:graphicData uri="http://schemas.openxmlformats.org/drawingml/2006/table">
            <a:tbl>
              <a:tblPr firstRow="1" bandRow="1">
                <a:tableStyleId>{5C22544A-7EE6-4342-B048-85BDC9FD1C3A}</a:tableStyleId>
              </a:tblPr>
              <a:tblGrid>
                <a:gridCol w="748064"/>
                <a:gridCol w="133045"/>
                <a:gridCol w="781355"/>
                <a:gridCol w="76200"/>
                <a:gridCol w="702288"/>
              </a:tblGrid>
              <a:tr h="304800">
                <a:tc>
                  <a:txBody>
                    <a:bodyPr/>
                    <a:lstStyle/>
                    <a:p>
                      <a:endParaRPr lang="en-US" dirty="0"/>
                    </a:p>
                  </a:txBody>
                  <a:tcPr marL="0" marR="0" marT="0" marB="0">
                    <a:solidFill>
                      <a:srgbClr val="FFC000"/>
                    </a:solidFill>
                  </a:tcPr>
                </a:tc>
                <a:tc>
                  <a:txBody>
                    <a:bodyPr/>
                    <a:lstStyle/>
                    <a:p>
                      <a:endParaRPr lang="en-US" dirty="0"/>
                    </a:p>
                  </a:txBody>
                  <a:tcPr marL="0" marR="0" marT="0" marB="0">
                    <a:noFill/>
                  </a:tcPr>
                </a:tc>
                <a:tc>
                  <a:txBody>
                    <a:bodyPr/>
                    <a:lstStyle/>
                    <a:p>
                      <a:endParaRPr lang="en-US" dirty="0"/>
                    </a:p>
                  </a:txBody>
                  <a:tcPr marL="0" marR="0" marT="0" marB="0">
                    <a:solidFill>
                      <a:srgbClr val="FFC000"/>
                    </a:solidFill>
                  </a:tcPr>
                </a:tc>
                <a:tc>
                  <a:txBody>
                    <a:bodyPr/>
                    <a:lstStyle/>
                    <a:p>
                      <a:endParaRPr lang="en-US" dirty="0"/>
                    </a:p>
                  </a:txBody>
                  <a:tcPr marL="0" marR="0" marT="0" marB="0">
                    <a:noFill/>
                  </a:tcPr>
                </a:tc>
                <a:tc>
                  <a:txBody>
                    <a:bodyPr/>
                    <a:lstStyle/>
                    <a:p>
                      <a:endParaRPr lang="en-US" dirty="0"/>
                    </a:p>
                  </a:txBody>
                  <a:tcPr marL="0" marR="0" marT="0" marB="0">
                    <a:solidFill>
                      <a:srgbClr val="FFC000"/>
                    </a:solidFill>
                  </a:tcPr>
                </a:tc>
              </a:tr>
              <a:tr h="0">
                <a:tc gridSpan="5">
                  <a:txBody>
                    <a:bodyPr/>
                    <a:lstStyle/>
                    <a:p>
                      <a:endParaRPr lang="en-US" sz="100" dirty="0"/>
                    </a:p>
                  </a:txBody>
                  <a:tcPr marL="0" marR="0" marT="0" marB="0">
                    <a:noFill/>
                  </a:tcPr>
                </a:tc>
                <a:tc hMerge="1">
                  <a:txBody>
                    <a:bodyPr/>
                    <a:lstStyle/>
                    <a:p>
                      <a:endParaRPr lang="en-US"/>
                    </a:p>
                  </a:txBody>
                  <a:tcPr/>
                </a:tc>
                <a:tc hMerge="1">
                  <a:txBody>
                    <a:bodyPr/>
                    <a:lstStyle/>
                    <a:p>
                      <a:endParaRPr lang="en-US" dirty="0"/>
                    </a:p>
                  </a:txBody>
                  <a:tcPr>
                    <a:noFill/>
                  </a:tcPr>
                </a:tc>
                <a:tc hMerge="1">
                  <a:txBody>
                    <a:bodyPr/>
                    <a:lstStyle/>
                    <a:p>
                      <a:endParaRPr lang="en-US"/>
                    </a:p>
                  </a:txBody>
                  <a:tcPr/>
                </a:tc>
                <a:tc hMerge="1">
                  <a:txBody>
                    <a:bodyPr/>
                    <a:lstStyle/>
                    <a:p>
                      <a:endParaRPr lang="en-US" dirty="0"/>
                    </a:p>
                  </a:txBody>
                  <a:tcPr>
                    <a:noFill/>
                  </a:tcPr>
                </a:tc>
              </a:tr>
              <a:tr h="264160">
                <a:tc gridSpan="5">
                  <a:txBody>
                    <a:bodyPr/>
                    <a:lstStyle/>
                    <a:p>
                      <a:endParaRPr lang="en-US" sz="1000" dirty="0"/>
                    </a:p>
                  </a:txBody>
                  <a:tcPr marL="0" marR="0" marT="0" marB="0">
                    <a:solidFill>
                      <a:srgbClr val="C00000"/>
                    </a:solidFill>
                  </a:tcPr>
                </a:tc>
                <a:tc hMerge="1">
                  <a:txBody>
                    <a:bodyPr/>
                    <a:lstStyle/>
                    <a:p>
                      <a:endParaRPr lang="en-US"/>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tr>
            </a:tbl>
          </a:graphicData>
        </a:graphic>
      </p:graphicFrame>
      <p:grpSp>
        <p:nvGrpSpPr>
          <p:cNvPr id="5" name="Group 4"/>
          <p:cNvGrpSpPr/>
          <p:nvPr/>
        </p:nvGrpSpPr>
        <p:grpSpPr>
          <a:xfrm>
            <a:off x="527948" y="2438400"/>
            <a:ext cx="2333072" cy="622049"/>
            <a:chOff x="762000" y="5715000"/>
            <a:chExt cx="2333072" cy="622049"/>
          </a:xfrm>
        </p:grpSpPr>
        <p:pic>
          <p:nvPicPr>
            <p:cNvPr id="6" name="Picture 16" descr="http://www.keylessaccesslocks.com/images/Schlage%20BE365-PLY-505_S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7150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http://www.adirondackplaza.com/shop/Adirondack_Plaza/images/homesent-motionsens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1807" y="5715000"/>
              <a:ext cx="443265" cy="6220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amera-trimmed.png"/>
            <p:cNvPicPr>
              <a:picLocks noChangeAspect="1"/>
            </p:cNvPicPr>
            <p:nvPr/>
          </p:nvPicPr>
          <p:blipFill>
            <a:blip r:embed="rId5"/>
            <a:stretch>
              <a:fillRect/>
            </a:stretch>
          </p:blipFill>
          <p:spPr>
            <a:xfrm>
              <a:off x="1696791" y="5768277"/>
              <a:ext cx="665409" cy="527023"/>
            </a:xfrm>
            <a:prstGeom prst="rect">
              <a:avLst/>
            </a:prstGeom>
          </p:spPr>
        </p:pic>
      </p:grpSp>
      <p:graphicFrame>
        <p:nvGraphicFramePr>
          <p:cNvPr id="9" name="Table 8"/>
          <p:cNvGraphicFramePr>
            <a:graphicFrameLocks noGrp="1"/>
          </p:cNvGraphicFramePr>
          <p:nvPr>
            <p:extLst>
              <p:ext uri="{D42A27DB-BD31-4B8C-83A1-F6EECF244321}">
                <p14:modId xmlns:p14="http://schemas.microsoft.com/office/powerpoint/2010/main" val="1839428775"/>
              </p:ext>
            </p:extLst>
          </p:nvPr>
        </p:nvGraphicFramePr>
        <p:xfrm>
          <a:off x="3534328" y="1600200"/>
          <a:ext cx="2189156" cy="609600"/>
        </p:xfrm>
        <a:graphic>
          <a:graphicData uri="http://schemas.openxmlformats.org/drawingml/2006/table">
            <a:tbl>
              <a:tblPr firstRow="1" bandRow="1">
                <a:tableStyleId>{5C22544A-7EE6-4342-B048-85BDC9FD1C3A}</a:tableStyleId>
              </a:tblPr>
              <a:tblGrid>
                <a:gridCol w="2189156"/>
              </a:tblGrid>
              <a:tr h="609600">
                <a:tc>
                  <a:txBody>
                    <a:bodyPr/>
                    <a:lstStyle/>
                    <a:p>
                      <a:endParaRPr lang="en-US" dirty="0"/>
                    </a:p>
                  </a:txBody>
                  <a:tcPr marL="0" marR="0" marT="0" marB="0">
                    <a:solidFill>
                      <a:schemeClr val="accent6">
                        <a:lumMod val="75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960600041"/>
              </p:ext>
            </p:extLst>
          </p:nvPr>
        </p:nvGraphicFramePr>
        <p:xfrm>
          <a:off x="6256884" y="1600200"/>
          <a:ext cx="2440952" cy="609600"/>
        </p:xfrm>
        <a:graphic>
          <a:graphicData uri="http://schemas.openxmlformats.org/drawingml/2006/table">
            <a:tbl>
              <a:tblPr firstRow="1" bandRow="1">
                <a:tableStyleId>{5C22544A-7EE6-4342-B048-85BDC9FD1C3A}</a:tableStyleId>
              </a:tblPr>
              <a:tblGrid>
                <a:gridCol w="748064"/>
                <a:gridCol w="133045"/>
                <a:gridCol w="781355"/>
                <a:gridCol w="76200"/>
                <a:gridCol w="702288"/>
              </a:tblGrid>
              <a:tr h="609600">
                <a:tc>
                  <a:txBody>
                    <a:bodyPr/>
                    <a:lstStyle/>
                    <a:p>
                      <a:endParaRPr lang="en-US" dirty="0"/>
                    </a:p>
                  </a:txBody>
                  <a:tcPr marL="0" marR="0" marT="0" marB="0">
                    <a:solidFill>
                      <a:schemeClr val="accent6">
                        <a:lumMod val="75000"/>
                      </a:schemeClr>
                    </a:solidFill>
                  </a:tcPr>
                </a:tc>
                <a:tc>
                  <a:txBody>
                    <a:bodyPr/>
                    <a:lstStyle/>
                    <a:p>
                      <a:endParaRPr lang="en-US" dirty="0"/>
                    </a:p>
                  </a:txBody>
                  <a:tcPr marL="0" marR="0" marT="0" marB="0">
                    <a:noFill/>
                  </a:tcPr>
                </a:tc>
                <a:tc>
                  <a:txBody>
                    <a:bodyPr/>
                    <a:lstStyle/>
                    <a:p>
                      <a:endParaRPr lang="en-US" dirty="0"/>
                    </a:p>
                  </a:txBody>
                  <a:tcPr marL="0" marR="0" marT="0" marB="0">
                    <a:solidFill>
                      <a:schemeClr val="accent6">
                        <a:lumMod val="75000"/>
                      </a:schemeClr>
                    </a:solidFill>
                  </a:tcPr>
                </a:tc>
                <a:tc>
                  <a:txBody>
                    <a:bodyPr/>
                    <a:lstStyle/>
                    <a:p>
                      <a:endParaRPr lang="en-US" dirty="0"/>
                    </a:p>
                  </a:txBody>
                  <a:tcPr marL="0" marR="0" marT="0" marB="0">
                    <a:noFill/>
                  </a:tcPr>
                </a:tc>
                <a:tc>
                  <a:txBody>
                    <a:bodyPr/>
                    <a:lstStyle/>
                    <a:p>
                      <a:endParaRPr lang="en-US" dirty="0"/>
                    </a:p>
                  </a:txBody>
                  <a:tcPr marL="0" marR="0" marT="0" marB="0">
                    <a:solidFill>
                      <a:schemeClr val="accent6">
                        <a:lumMod val="75000"/>
                      </a:schemeClr>
                    </a:solidFill>
                  </a:tcPr>
                </a:tc>
              </a:tr>
            </a:tbl>
          </a:graphicData>
        </a:graphic>
      </p:graphicFrame>
      <p:grpSp>
        <p:nvGrpSpPr>
          <p:cNvPr id="18" name="Group 17"/>
          <p:cNvGrpSpPr/>
          <p:nvPr/>
        </p:nvGrpSpPr>
        <p:grpSpPr>
          <a:xfrm>
            <a:off x="3466612" y="2438400"/>
            <a:ext cx="2333072" cy="622049"/>
            <a:chOff x="762000" y="5715000"/>
            <a:chExt cx="2333072" cy="622049"/>
          </a:xfrm>
        </p:grpSpPr>
        <p:pic>
          <p:nvPicPr>
            <p:cNvPr id="19" name="Picture 16" descr="http://www.keylessaccesslocks.com/images/Schlage%20BE365-PLY-505_S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7150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http://www.adirondackplaza.com/shop/Adirondack_Plaza/images/homesent-motionsens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1807" y="5715000"/>
              <a:ext cx="443265" cy="6220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amera-trimmed.png"/>
            <p:cNvPicPr>
              <a:picLocks noChangeAspect="1"/>
            </p:cNvPicPr>
            <p:nvPr/>
          </p:nvPicPr>
          <p:blipFill>
            <a:blip r:embed="rId5"/>
            <a:stretch>
              <a:fillRect/>
            </a:stretch>
          </p:blipFill>
          <p:spPr>
            <a:xfrm>
              <a:off x="1696791" y="5768277"/>
              <a:ext cx="665409" cy="527023"/>
            </a:xfrm>
            <a:prstGeom prst="rect">
              <a:avLst/>
            </a:prstGeom>
          </p:spPr>
        </p:pic>
      </p:grpSp>
      <p:grpSp>
        <p:nvGrpSpPr>
          <p:cNvPr id="22" name="Group 21"/>
          <p:cNvGrpSpPr/>
          <p:nvPr/>
        </p:nvGrpSpPr>
        <p:grpSpPr>
          <a:xfrm>
            <a:off x="6409284" y="2438400"/>
            <a:ext cx="2333072" cy="622049"/>
            <a:chOff x="762000" y="5715000"/>
            <a:chExt cx="2333072" cy="622049"/>
          </a:xfrm>
        </p:grpSpPr>
        <p:pic>
          <p:nvPicPr>
            <p:cNvPr id="23" name="Picture 16" descr="http://www.keylessaccesslocks.com/images/Schlage%20BE365-PLY-505_S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57150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http://www.adirondackplaza.com/shop/Adirondack_Plaza/images/homesent-motionsenso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1807" y="5715000"/>
              <a:ext cx="443265" cy="6220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mera-trimmed.png"/>
            <p:cNvPicPr>
              <a:picLocks noChangeAspect="1"/>
            </p:cNvPicPr>
            <p:nvPr/>
          </p:nvPicPr>
          <p:blipFill>
            <a:blip r:embed="rId5"/>
            <a:stretch>
              <a:fillRect/>
            </a:stretch>
          </p:blipFill>
          <p:spPr>
            <a:xfrm>
              <a:off x="1696791" y="5768277"/>
              <a:ext cx="665409" cy="527023"/>
            </a:xfrm>
            <a:prstGeom prst="rect">
              <a:avLst/>
            </a:prstGeom>
          </p:spPr>
        </p:pic>
      </p:grpSp>
    </p:spTree>
    <p:extLst>
      <p:ext uri="{BB962C8B-B14F-4D97-AF65-F5344CB8AC3E}">
        <p14:creationId xmlns:p14="http://schemas.microsoft.com/office/powerpoint/2010/main" val="289139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txBody>
          <a:bodyPr>
            <a:normAutofit/>
          </a:bodyPr>
          <a:lstStyle/>
          <a:p>
            <a:r>
              <a:rPr lang="en-US" dirty="0" smtClean="0"/>
              <a:t>Management layer: </a:t>
            </a:r>
            <a:r>
              <a:rPr lang="en-US" dirty="0"/>
              <a:t>R</a:t>
            </a:r>
            <a:r>
              <a:rPr lang="en-US" dirty="0" smtClean="0"/>
              <a:t>equirements</a:t>
            </a:r>
            <a:endParaRPr lang="en-US" dirty="0"/>
          </a:p>
        </p:txBody>
      </p:sp>
      <p:sp>
        <p:nvSpPr>
          <p:cNvPr id="3" name="Content Placeholder 2"/>
          <p:cNvSpPr>
            <a:spLocks noGrp="1"/>
          </p:cNvSpPr>
          <p:nvPr>
            <p:ph idx="1"/>
          </p:nvPr>
        </p:nvSpPr>
        <p:spPr>
          <a:xfrm>
            <a:off x="180286" y="1815557"/>
            <a:ext cx="2679700" cy="1053083"/>
          </a:xfrm>
        </p:spPr>
        <p:txBody>
          <a:bodyPr>
            <a:normAutofit/>
          </a:bodyPr>
          <a:lstStyle/>
          <a:p>
            <a:pPr marL="0" indent="0" algn="ctr">
              <a:buNone/>
            </a:pPr>
            <a:r>
              <a:rPr lang="en-US" sz="2800" b="1" dirty="0" smtClean="0">
                <a:solidFill>
                  <a:srgbClr val="002060"/>
                </a:solidFill>
              </a:rPr>
              <a:t>Time-based </a:t>
            </a:r>
            <a:r>
              <a:rPr lang="en-US" sz="2800" b="1" dirty="0" smtClean="0">
                <a:solidFill>
                  <a:srgbClr val="002060"/>
                </a:solidFill>
              </a:rPr>
              <a:t/>
            </a:r>
            <a:br>
              <a:rPr lang="en-US" sz="2800" b="1" dirty="0" smtClean="0">
                <a:solidFill>
                  <a:srgbClr val="002060"/>
                </a:solidFill>
              </a:rPr>
            </a:br>
            <a:r>
              <a:rPr lang="en-US" sz="2800" b="1" dirty="0" smtClean="0">
                <a:solidFill>
                  <a:srgbClr val="002060"/>
                </a:solidFill>
              </a:rPr>
              <a:t>access control</a:t>
            </a:r>
            <a:endParaRPr lang="en-US" sz="2800" b="1" dirty="0" smtClean="0">
              <a:solidFill>
                <a:srgbClr val="002060"/>
              </a:solidFill>
            </a:endParaRPr>
          </a:p>
        </p:txBody>
      </p:sp>
      <p:pic>
        <p:nvPicPr>
          <p:cNvPr id="9" name="Picture 2" descr="Rather Be Guarding Wall Clock"/>
          <p:cNvPicPr>
            <a:picLocks noChangeAspect="1" noChangeArrowheads="1"/>
          </p:cNvPicPr>
          <p:nvPr/>
        </p:nvPicPr>
        <p:blipFill rotWithShape="1">
          <a:blip r:embed="rId3">
            <a:extLst>
              <a:ext uri="{28A0092B-C50C-407E-A947-70E740481C1C}">
                <a14:useLocalDpi xmlns:a14="http://schemas.microsoft.com/office/drawing/2010/main" val="0"/>
              </a:ext>
            </a:extLst>
          </a:blip>
          <a:srcRect l="9800" t="8267" r="7800" b="8533"/>
          <a:stretch/>
        </p:blipFill>
        <p:spPr bwMode="auto">
          <a:xfrm>
            <a:off x="479935" y="3585121"/>
            <a:ext cx="1958465" cy="197747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data:image/jpg;base64,/9j/4AAQSkZJRgABAQAAAQABAAD/2wCEAAkGBhASEQ8QERQVFRUVEhEYGBcVEhUQEBUYFBUWFBUUFRIYGyceFxkjGhQUHzsgJScpLS0tFx4xNTAqNSYrLCkBCQoKDgwNGA8PFC4cFx4pKSkqKSkpKSkpLCkuLSkuKikpKSwpKSkpKSopKSkpKSkpLCkpKSkpLCkpLCwpKSksKf/AABEIAMMBAwMBIgACEQEDEQH/xAAcAAACAgMBAQAAAAAAAAAAAAAABwUGAgMEAQj/xABSEAABAwIBAwsPCgUDAgcAAAABAAIDBBEFBhIhBxMxNWFxcnOBk7MUFiIyMzRBUVJTVHSxstIVIzZCgpGSwtHTQ2JjlLQIosEkoxeDoaTD4uP/xAAWAQEBAQAAAAAAAAAAAAAAAAAAAQL/xAAeEQEAAgIDAAMAAAAAAAAAAAAAARExMgIDIRJBUf/aAAwDAQACEQMRAD8AeKEIQCEIQCEIQCEIQCFC4jlbTxksYTK8aC2Ozg0+J8hIYzeJvuFV2tx+pm0OfrTfIhJDvtTkB34QzfKC1YllBTwHNe677XEbAZJTu5g2Bumw3VBVWUFTLobanZuZstQeU3jj5A/fChIS1gIYAATc28J8ZOyTunSsjUotNz8MpnG8kbJXHZfMBPId98lzybCx+SKP0eDmIvhWk1SxNUotOj5Jo/R4OYi+FefJNH6PBzEXwrn6qXnVSFOn5Jo/R4OYi+FHyTR+jwcxF8K5uqkdVIU6vkmj9Hg5iL4UfJFH6PBzEXwrm6qXoqkKdPyRR+jU/MRfCshg9H6NT8xF8K5hVLIVKFOgYNR+jU/MRfCvRgtH6NT/ANvF8K0CpWYqEKbhglF6NT/28XwrIYHRejU/9vF8K1CoWYqFUbBgVF6NT/28XwrIYFRei0/9vF8KwE6yNUALkgDxk2CFMxgFD6LT/wBvF8KyGT1D6LT/ANvF8K9i11/atsPKfdo5GdseWw3Vukpo2DOmeCL/AFyGx38ADNgnfuURxjBqF3c6SnfuinhEfOFtjyXO4g5J0huZIKe1u1ZTxsbbddm5x+8DcUtCyeTucea3y5gWD7MXbu5czfS/1Q9djxHD6d0z3xvY17mGzYi7Xc2+tt0EWHhud1Ja4xc0YuTcTW07REAI9cqMwMAEebr8hGaG6LW8WhCnQhGQhCEAhC0VlbHE3Ple1jfG5waL+LTsncQb1jJIGgucQABckmwA8ZPgVbrMrXHRTx/+ZMCxu+2LQ932szfKgasPlOdO90pvcB1hG0/yxDsRvkE7qKsVdlpENEDTMfKvmQc6Qc77AdyKuV+Jzz3E0hzfNsvHFvEA5z/tEjcCwc1a3MUWmsEAAAAAbAAsBvDwLB0izcxa3MRWDpVrdKs3RrW6JBiZlrM6ydEsDCg8NQsTVIMCwNMisuq16Kpa+pV6KZBtFQsxOtQgWYhQbRMtjZlpbCtjYkRtbKtjZFqbGt0EDnnNY0uPhDRe3COw3lIQZtkWYl0gaSTsAAucd5o0lSNJk442Mrrfys0nleR7ByqQp9aYTHAwvd9ZsYznX/qSE2aeG4FEtH02FSu0utGN2z5PuHYt5Sd5dzIYIS3ZMhGjQZZzwWAEgcEAKShweZ+mV+tjyIjd/wBqYjR9loI8oqTo8PiiBEbQ2+ydlzj43OOlx3SSqypNXj03VsVCI9az42yF7i2SQNc5zQBGLta7sDpJd4NCuFHg0UZzwC59u6POfJugE9qNxthuKk45t/B6pB0s6YiASh1UtuMN4lvTlN5KHVS24w3iW9OVJw317QbyEIVYC4q/GIYbCR9nHtWAF8ruDG0FzuQKCqMQrJnSAWjiEkrBrbxrzxG90ZLpHNOYDmnQ1tx5Sxp6Yx3zIWAu7Y685z3HxveWFzzuklBvqcbqZNEbRA3yn2knO8wHMZvku3WhR3UIztccXPf5bznyboBPaDcaANxd51zzbedP7axLJPIZzp/bQcZhWDoF2mGXyY+cd+2vDTS+KPnH/toqPMCwMCkupJfFH+N5/IvOopf6f3uP/CFoo06wNOpf5Pl8cf3OP/K8+TZPKj/C74lC0OaZYGmU18lyeUz8DviR8kv8tnNu+NC0GaZYmlU98jv843mj+4vPkZ3nG80f3EW0D1KvOpFP/IrvODmv/uvfkU+c/wC2P1QtX+pEdSqwfIn9Q/gaj5F/qH8DULQHUqyFKp75FHnHfhZ+i9+RR5x/3R/AhaB6mWynoXydzbceUexj/H4fsgqaNBBGM+U306DIW5t/AAwANJ5CV3RRzydzZmN8uYFv4YdDz9rM5VUtFwZPsAzpXZ1hcgdhGN/TcjfIG4u6meXANpo85vgcPmqcbz7dkOAHcik4MAjuHSkzOGns7a2D42xDsRv2J3VKIhX1tfUPrK+lleMyGIENiDomkuhbJdxzi51i61rgG2wmPh0TWxRNaA0BjbAANA0eADYS0rNtsY4pn+LGmdR9zj4DfYEG5CEIF3jm38HqkHSzpiJd45t/B6pB0s6YiASh1UtuMN4lvTlN5KHVS24w3iW9OVJw317QbyEIVYLfJ3EKiWqmp9cDWCoqgLRtc/usj9Ljs6T4lcfkOT0h3NxfCqRkbtjP6zVe/ImcgiPkJ/pD+bh+BYy4I8NceqJNAJ7SDwDi1MrXUdo/gu9iCh6n1XUV1OJppnNdZuiOOFrdI/mYVavkE+kS/hg/aVT1F+8hwWexMJAvsvKiooxR6zO/52csdnMgdoDHO0WjFjcKxYfhDnxRvdPLdwBNmwAdEq7qubGG+tO6JyumDdwh4IQUHICvqawzCad/YvkAzWQN0NcQL/NeIK6db/8AXm/7H7So2pB21Rxk3SOTQQRHW9/Xm++L9te9bw89N+KP4FLIQKbGcUqY8choG1EmsOZTkj5suvI8td2eZfYC7aypnbi7qMTy6yIoHWuy9352d2WbfwBRWUn0opuLo+kcpLEvpC7iKb86jcx5C9dbzPOTc6V71vR+cm55/wDwVKIVYRfW9H5c3Pyfqo/KPCWxUlZLHJMHx0872nX5DZzY3OabF1jpAVkURlf3hiHqlT0T0FN1KnSVlNJJUyzSOD2gHXpGaC0HYYQFYcrMLbDQ100b5mvjpp3td1TMbObG4tNi+2yFX9Q3vKXjG+4FbMudrcS9TqeicpGG+fnJD6mrdcg1+S75TYa48mSS1tgOdcgbgsFdFTdS3vMcnsVyVYCEIQKus22xjimf4saZ1H3OPgN9gSxrNtsY4pn+LGmdR9zj4DfYEG5CEIF3jm38HqkHSzpiJd45t/B6pB0s6YiASh1UtuMN4lvTlN5KHVS24w3iW9OVJw317QbyEIVYLHI3bGf1mq9+RM5LHI3bGf1mq9+RM5ALXUdo/gu9i2LXUdo/gu9iCg6i/eQ4LPYmEl7qL95Dgs9iYSBfarmxhvrTuicrpg3cIeCFS9VzYw31p3ROV0wbuEPBCBeakHbVHGTdI5NBK/Ug7ao4ybpHJnucACToA+4IPV45wGk6FQMqtWzDKPOZG/qmUfUhILAf5pu1HJnHcSnxjLXG8ed1PTQuEQcDrcAIaNmxmndv+EtG4guWUNSw5TwEOaQI6S5DgQLSEm58HgUrWytdlA4tII1im0ggj6/hCVNBkBV02INopDGJ3xNLbPJjBmuxue4N8B2bA8queSOT9RR4o6nqXRukzInXjc5zLOvbS5oN9B8Cn23OsHScXp/PRc4z9VicapvPRc6z9Umv/BjF793pPxzH/wCJZjUWxb0ml++Y/kVYOE47S+fh51n6qJyqxumdRVzGzxOc6lqA1olYXOJicAAAdJJOwluNRXFPSqf7pT/wtGJ6kWIwQTzuqoSIopJCAyS5DGlxAJ8OhBY9R3EYYKSRs8jInF7SBI4RuPYgXs5WPLXKKkdh2IMbPEXOpagACRpJJjcAAAdlKfIzIGsxGF0zKmOMBwFnRvedIv4CFKY7qQVcFLUzvrI3CKGV5aIXguDGlxaCX6L2spDXK79XXU8xSGCiYZpGsDiAM45tyBc2VkOV9D6RF+JLvC8jZMQoKZkc4h1t5cSYzLnZzQLWDm22F6NQ+o8OID+1P7yrJhHLKg9Ij+8/osTlpQekM/3foqENQ+Xw1/8A7X/9VmNQ9/p7v7YfuoOeTEopMRxiZjg6PWWnOF7WbTMB3fAVe6XLegDGAzt7Vv1X+LgpZUGTXU9Ri9EZS+0Dm65mBp+cp2uvmXOxnePwKbp9RMFrT1bJpaD3FnhHCQXY5dYf54fgk+FYnLzD/Pf7H/CqkNRJnhrJubjCzGonF4auf8MQ/Kg0VWMQ1GORSQuzmilhBNiNIkmJ0HcIVu/8QaDzh/A79FQqLJVlDjEdO2R8gdTxuzn5ucM58rbDNAFux/8AVcGVGC4Hh92zV9S+QfwojDJNceBwDLM+0QgZR1QqHy3fgKV+qRlVSyYnQzh9mMiGcXAj+MXbHh0Jcz4rNUzazh8c5v2rbioqDunMY0DkGjxrql1OqqKppYa75t04DrBwklDS/M7I6QHcpUlrhfy8fTFHlhQysbIydma4XFzY23kLjwrU7w6CGOFsOcGCwc9xc86Sbk6PH4kKsqtkbtjP6zVe/ImcljkbtjP6zVe/ImcgFrqO0fwXexbFrqO0fwXexBQdRfvIcFnsTCS91F+8hwWexW3H8qqOiZrlXOyIeAON3u4EYu53ICgqeq5sYb607onK2UuIRQUkcs0jI2NYLue4MYN9x0JO5TaqMGKVNLBTxPbHFKX65IQ1zzmllhGL2Gm9yb7gXuUOpdieKVzn5+t0jWwhj5Xl7QNaZn6zCDfts7yQTfSgg8C1Wo8PE4hi16Rz5c0uOZCAXkgn6zt7RvrWG5R5QH64gJ8N6aiGn/u2+2VZdR7IWiMkj5omzPY54BkGcwZriLiM9jfRfTeyeAaBoCBUZKf6fKKHNfWvNS/yBeKnB3gc5/KQNxNGioIoWNihYyNjdhrGhjBvNGhb0IE9lJ9KKbi6PpHKSxL6Qu4im/Oo3KT6UU3F0fSOUliX0hdxFN+dSMt8tYM9CEKsBRGV/eGIeqVPRPUuojK/vDEPVKnonoKdqG95S8Y33ArZlztbiXqdT0TlU9Q3vKXjG+4FbMudrcS9TqeicpGG+zZE6lveY5PYrkqbqW95jk9iuSrAQhCBV1m22McUz/FjTOo+5x8BvsCV2JTNbimNPcQGthaSTsACljJJXFlF/qEpoWCKhiM7w0DXJLxwAgeBvbv/ANu+gcUkgaC5xAAFySbAAeEnwJeZV6uWG0mcyEmqlHgiI1oH+ac6Pw5yVzMOyjx8hzy8QE3BfenowPAWsA+ct4wHHdTDyU1AKCnzX1bjVSD6pvHTg8AG7uU2PiQVfI/LKfFcSdUSsYx2tiNjWXADQXubdxOk3edOjeC78lf9OrRmyYjNnHQdahNm7z5iLn7IG+rFiVJHFjlNHExrGNo4AGsaGMA16fQGjQEykEdgmTtJRs1qlhZE3RfMbYut4XO2XHdJKWWqltxhvEt6cpvJQ6qW3GG8S3pypOG+vaDeQhCrBY5G7Yz+s1XvyJnJYZHvAxCoJNgKiqJJ0AAPk0krsyr1cMMpM5kTjVSj6sJGtA/zT9r+HOO4gYaqeV+qVhtA17JpgZbEa1H87Ne2wWjQz7RCTVXl3lBjT3Q0bHsjJsW0942gf1aknxbrQfErBk3/AKdwG67iM1zYnWoTYXtfs5nC53gOVBScE1RsTELKDDmFrnAC8cZmqXWFux0ENG8L7qsmAahGIVb+qMTmMWcbuBd1RVu4TiS1vKSdxXrUQoo2UZLGNaXBpcQ0BztHhdslMlAnMr8gqHDWYcKWOznVJD5HOL5XgRuNi47AuAbAAaNhNbBu4Q8EKlarmxhvrTuicrrg3cIeCEC81IO2qOMm6RyaCV+pB21Rxk3SOTQQCEIQJ7KT6UU3F0fSOUliX0hdxFN+dRuUn0opuLo+kcpLEvpC7iKb86kZb5awZ6EIVYCiMr+8MQ9Uqeiepe6h8r3DqCv9Uqeiegp+ob3lLxjfcCtmXO1uJep1PROVS1EXBtHLnaPnG7Oj6gVpy5nb8m4iM4d6VPhHmnKRhvs2Rupb3mOT2K5JRZOapmHYdRgTyZ0mi0UQ1yXY8P1WfaIVUxjVnxfEXmnw2F0QdsCJpmqSPGZLWYN0AW8arB35RZYUNC3Oq52R6LhpOdK7gxtu479rJQ5T/wCoeWQmLDYM25sJJRnyknQMyEaAd8u3lz5O6gNZUu1/E5zHnG7mh2v1LvHnSG7Wnd7LeTeyYyBw/DwOpoGh9tMjvnJz4/nDpG8LDcQJ3JSGsqG4o2uMjaiWnlDzK0iQZ8PYEs0W7EtsNGi2wmNkdqP4ZSNjlMevy2adcns+xIB7CPtW6fDYndURWbbYxxTP8aNM6j7nHwG+wINwCEIQLvHNv4PVIOlnTES7xzb+D1SDpZ0xEAlDqpbcYbxLenKbyUOqltxhvEt6cqThvr2g3kIQqwQGMQSzUuJNLHa6977sY0yODtfBc1obcmxv9ypFDkxMwgmiqnndpZi37s3SnRkbtjP6zVe/Imcg+fKTKrHI2Njip6tjGiwayicxg3mtiAC3OyqyhIPzNfa2n/pZR+RP1a6jtH8F3sQfOmT+O4qIwKKCq1vR3GGQs3NIFlKjGcoz/Br+bkH/AArvqLj/AKIcFnsTCsg+eq2rxR8tJ1fHUMYJTmmYODS7NOgX8Nrqw4/NjevkUkVU6HMizTG4iM/NtzrdkPrXVj1XNjDfWndE5XTBu4Q8EIEBgVVismf1HBNoLs7WyI9N+yv2Q03upoU2Uh/g1XLO39xWPUg7ao4ybpHJoIEcMMyjP8Co5aiP91ejA8oz/Am5aqH91PBCD5zqjiTaxlJJERUuEZAMkbnWeSGfOhxA038OhTeS1FVRYq5lW0tlzIjYvbJ2Jvm9k0keA+FSGUn0opuLo+kcpLEvpC7iKb86jUx5EoM5H48b/NDlqY/iQMicdP8ADZy1DP1TrQqySwyDxvyIufH6LXXZGYxDFLM8RBscb3utNd2axpcbDN0mwKdqiMr+8MQ9UqeiegTmTGC4lXxulgMWaCAdckc06RfYDSvcrdTjFxSTSOkgDI2OfIGSvL3MY0lwF4xfRptfTZXHUN7yl4xvuBWzLna3EvU6nonKQ1yipondTzUVhqRHUVMmcwEl0bbtJFuxGfv7NraBu3DvwfAqalj1qmiZE3xMaG33XHZcd03Krmpb3mOT2K5KshCEIFXWbbYxxTP8WNM6j7nHwG+wJY1m22McUz/FjTOo+5x8BvsCDchCEC7xzb+D1SDpZ0xEu8c2/g9Ug6WdMRAJQ6qW3GG8S3pym8lDqpbcYbxLenKk4b69oN5CEKsFjkbtjP6zVe/ImcljkbtjP6zVe/ImcgFrqO0fwXexbFrqO0fwXexBQdRfvIcFnsTCS91F+8hwWexMJAvtVzYw31p3ROV0wbuEPBCpeq5sYb607onK6YN3CHghAvNSDtqjjJukcmglfqQdtUcZN0jk0EAhCECeyk+lFNxdH0jlJYl9IXcRTfnUblJ9KKbi6PpHKSxL6Qu4im/OpGW+WsGehCFWAojK/vDEPVKnonqXURlf3hiHqlT0T0FO1De8peMb7gVsy52txL1Op6Jyqeob3lLxjfcCtmXO1uJep1PROUjDfZsidS3vMcnsVyVN1Le8xyexXJVgIQhAq6zbbGOKZ/ixpnUfc4+A32BLGs22xjimf4saZ1H3OPgN9gQbkIQgXeObfweqQdLOmIl3jm38HqkHSzpiIBKHVS24w3iW9OU3kodVLbjDeJb05UnDfXtBvIQhVgscjdsZ/War35EzkscjdsZ/War35EzkAtdR2j+C72LYtdR2j+C72IKDqL95Dgs9iYSXuov3kOCz2JhIF9qubGG+tO6JyumDdwh4IVL1XNjDfWndE5XTBu4Q8EIF5qQdtUcZN0jk0EodTXGoKbql8z835yawALnu+cdoawaSpjFtUiZ920zBEPLfZ8vIwdg3lzt5Fpfq7EIoWl8z2sb43ODRvC+ydwKnYtqltF20sed/PKCxm+I9DncuaqNUVD5Ha5I5z3+U9xc7eBOwNwWCwUtr4irlkkrG4g+Q6+0MAIawMAYS5vYW8Z8a68CxKWfF3SSuzna3CL5oboF7aBo8K5F7klto7gRewpBywnDlxiHnhzUf6I6+cQ88Oaj/AEUE7ZKEWoTvXziHnhzUf6LRXZWVs0UsL5RmSMex1o4wc17S11jbQbEqJQhUN+TuJT0MZip5CGkgnOYx5uBbZzVuyhyxrn0tVG+UFroJWka0wXDmEEXto0LiXFjPe9RxUnulQn1aMIxmenoKd0Dg0ueQexa+4DQRsjQsuvnEPPDmo/0XBHtfScY73AuFVIjxO9fOIeeHNR/ojr5xDzw5qP8ARQSEWodOC18s1ViksjrvMJu4Na3YgaB2IFtgBSTMtq8AASiwAHco/ByKGyW7vifFO6ELFEiE7184h54c1H+iOvnEPPDmo/0UEhFqHdhOLzT4sySZwc4QRgHNa3QHyEaAPGSu4Zc4h54c1H+iicl4XfKLH2OaYmgOt2JLXPuM7YuLj71ZKPI6ONofVSCwt2LXZjL+IyGxcdwZvKjPjlgyyxJ7sxkmc7xNhY479gNA3ToXmJ5LVVRJHXVctpIGDNa1rDcB+fZ9hYafETyK30FC7NzKaERs8qRpjbviLt3nhZu+VJ0+AMuHSkyuBBGdYRNI2C2Idjo8ZuR41Uv8SiEIRCxyN2xn9ZqvfkTOSxyN2xn9ZqvfkTOQC11HaP4LvYti01kgbHIXEABrrkmwGjZJOwgoeov3kOCz2JhJPan+VbaOiY3W3PkLW2B+bYNGy5xF/uB5EYtlRV1NxJJmsP8ADjvHHvO05z+U23EWkrqqYrBI+ghZI1z2VLi4NOdm/NuHZEaAbnY2VrxvKiqbanjfrbGsZpYLSuzmhxvIdjZ+rY7qpVcLSUgGga6dwdqVYcf7ueBF0bVFiPUXHE1os0ADcFuU+M7qzQhRoIQhAL3JLbR3Ai9hXi9yS20dwIvYVYTlh47ZKEO2ShRQhCEAuLGe96jipPdK7VxYz3vUcVJ7pQTce19JxjvcC4V3R7X0nGO9wLhVlIwEIQBpAGknYA0k7gA0kqKyyW7vifFO6ELAlTGS+TNQ2eqMrHRsmjs1xAJF4wzS29wbjYNlZMPwWlidaNjp5WnToEjmndOiOI7+ad9Vm1Vw7J6omsWszWn677sbyC13cgtuqw0uS9LCW68TK87DM0m/Bgbdzhv3G8rRFhEz9MrxGPJiOdIeFMRo+y0H+ZSVHh0UQIjaG32TsvcfG550uO6SVUtE0+HzvAAAgYNi4a+W25G05jOUu4KkaPBooyH2Ln+W858m7YntBuNAG4u5CIEIQgEIQgWORu2M/rNV78iYtfiUMLc+Z7WN8bnAXPiHjO4NKU2GGs6sq+pgGuFRU2cS0kDXHi4DtA5QV0z5LV0jjJJZ7z9Z8wc7eBOwNwaEWlgxbVLGltLHnf1JQWs32xaHO5c1U3EsVnqDeeRz9NwDojHBjHYg7tr7q7+s+s8lnOhHWfWeSznQo14hkKZ6z6zyWc6EdZ9Z5LOdCLcKviHdaTjT7pVgx/u54EXRtXDj2TtTC6lkkYM0TWJa4PsS02vbYGjZVgxPJuplk1xjWlpZHa7w06GNB0ciM36riFM9Z9Z5LOdCOs+s8lnOhGrhDIUz1n1nks50I6z6zyWc6ELhDL3JLbR3Ai9hUx1n1nks50LjwPCZoMVAlbbOjiLSDnNIGcDZ24QkMzLidslCmjkhV+SznQvOs+s8lnOhGrhDIUz1n1nks50I6z6zyWc6ELhDLixnveo4qT3SrN1n1nks50LixnI+s6nqOwafmpNAkDnGzToA8J3ES2Ue19JxjvcC5Kene92ZG1z3eJozjvnxDdOhWHJqggkoYDO6zWPv2+YHEtAsTsneBBVqoKJ+aGU8IiZ5UjTG3fEIs9x4WZvlEtVaDIp57Kd4YBpLWkOfb+Z57Fv+7fVhwqgjboo4c6+gyXzWHfqHXLxwA4bynIMn49DpSZnDT2dtbB/liHYjfIJ3VKKpaHiwEu0zvLv5GXii3jY5z+U2PkqUhgaxoYxoa0bAaA1o3gNAWxCIEIQgEIQgEIQgEIQgUlRlJUxyTsY8BrZ6gD5uMmwmk0XLblYddtZ5wc1F8KEIDrtrPODmovhR121nnBzUXwoQgOu2s84Oai+FHXbWecHNRfChCAOVlX5wc1F8KOu2s84Oai+FCEB121nnBzUXwo67azzg5qL4UIQHXbWecHNRfCjrtrPODmovhQhAddtZ5wc1F8KOuyr84Oai+FCEB121nnBzUXwo67azzg5qL4UIQHXbWecHNRfCjrtrPODmovhQhAddtZ5wc1F8K8OVtZY/ODYP8OL4V6hAxcnKCPWoZ80GR8YJebuf2Q0hpPajcFgplCEAhCEAhCEAhCEAhCEAhCEAhCEH/9k="/>
          <p:cNvSpPr>
            <a:spLocks noChangeAspect="1" noChangeArrowheads="1"/>
          </p:cNvSpPr>
          <p:nvPr/>
        </p:nvSpPr>
        <p:spPr bwMode="auto">
          <a:xfrm>
            <a:off x="63500" y="-901700"/>
            <a:ext cx="2466975" cy="18573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6" name="Group 25"/>
          <p:cNvGrpSpPr/>
          <p:nvPr/>
        </p:nvGrpSpPr>
        <p:grpSpPr>
          <a:xfrm>
            <a:off x="3352800" y="3715768"/>
            <a:ext cx="1752600" cy="1524000"/>
            <a:chOff x="7086600" y="3124200"/>
            <a:chExt cx="1752600" cy="1524000"/>
          </a:xfrm>
        </p:grpSpPr>
        <p:pic>
          <p:nvPicPr>
            <p:cNvPr id="2063" name="Picture 15" descr="App Store Icon Pill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70" t="8554" r="8190" b="11220"/>
            <a:stretch/>
          </p:blipFill>
          <p:spPr bwMode="auto">
            <a:xfrm>
              <a:off x="7320173" y="3220468"/>
              <a:ext cx="1290427" cy="123923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7086600" y="3124200"/>
              <a:ext cx="1752600" cy="1524000"/>
              <a:chOff x="7086600" y="3124200"/>
              <a:chExt cx="1219200" cy="1384272"/>
            </a:xfrm>
          </p:grpSpPr>
          <p:cxnSp>
            <p:nvCxnSpPr>
              <p:cNvPr id="7" name="Straight Connector 6"/>
              <p:cNvCxnSpPr/>
              <p:nvPr/>
            </p:nvCxnSpPr>
            <p:spPr>
              <a:xfrm>
                <a:off x="73914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962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3058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86600" y="3124200"/>
                <a:ext cx="0" cy="138427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86600" y="3816336"/>
                <a:ext cx="12192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a:xfrm>
              <a:off x="7086600" y="3124200"/>
              <a:ext cx="1752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86600" y="4648200"/>
              <a:ext cx="1752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65" name="Picture 17" descr="C:\Users\ratul\AppData\Local\Microsoft\Windows\Temporary Internet Files\Content.IE5\BM6VAGTD\MC900056149[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3531228"/>
            <a:ext cx="2145830" cy="1860940"/>
          </a:xfrm>
          <a:prstGeom prst="rect">
            <a:avLst/>
          </a:prstGeom>
          <a:noFill/>
          <a:extLst>
            <a:ext uri="{909E8E84-426E-40DD-AFC4-6F175D3DCCD1}">
              <a14:hiddenFill xmlns:a14="http://schemas.microsoft.com/office/drawing/2010/main">
                <a:solidFill>
                  <a:srgbClr val="FFFFFF"/>
                </a:solidFill>
              </a14:hiddenFill>
            </a:ext>
          </a:extLst>
        </p:spPr>
      </p:pic>
      <p:sp>
        <p:nvSpPr>
          <p:cNvPr id="38" name="Content Placeholder 2"/>
          <p:cNvSpPr txBox="1">
            <a:spLocks/>
          </p:cNvSpPr>
          <p:nvPr/>
        </p:nvSpPr>
        <p:spPr>
          <a:xfrm>
            <a:off x="2895600" y="1828800"/>
            <a:ext cx="2743200" cy="11206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Apps as security principals</a:t>
            </a:r>
          </a:p>
        </p:txBody>
      </p:sp>
      <p:sp>
        <p:nvSpPr>
          <p:cNvPr id="39" name="Content Placeholder 2"/>
          <p:cNvSpPr txBox="1">
            <a:spLocks/>
          </p:cNvSpPr>
          <p:nvPr/>
        </p:nvSpPr>
        <p:spPr>
          <a:xfrm>
            <a:off x="5858229" y="1844514"/>
            <a:ext cx="3133371" cy="11048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Easy-to-understand settings</a:t>
            </a:r>
            <a:endParaRPr lang="en-US" sz="2800" b="1" dirty="0" smtClean="0">
              <a:solidFill>
                <a:srgbClr val="002060"/>
              </a:solidFill>
            </a:endParaRPr>
          </a:p>
        </p:txBody>
      </p:sp>
    </p:spTree>
    <p:extLst>
      <p:ext uri="{BB962C8B-B14F-4D97-AF65-F5344CB8AC3E}">
        <p14:creationId xmlns:p14="http://schemas.microsoft.com/office/powerpoint/2010/main" val="10712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layer: Primitives</a:t>
            </a:r>
            <a:endParaRPr lang="en-US" dirty="0"/>
          </a:p>
        </p:txBody>
      </p:sp>
      <p:sp>
        <p:nvSpPr>
          <p:cNvPr id="3" name="Content Placeholder 2"/>
          <p:cNvSpPr>
            <a:spLocks noGrp="1"/>
          </p:cNvSpPr>
          <p:nvPr>
            <p:ph idx="1"/>
          </p:nvPr>
        </p:nvSpPr>
        <p:spPr>
          <a:xfrm>
            <a:off x="152400" y="1677259"/>
            <a:ext cx="3200401" cy="1142140"/>
          </a:xfrm>
        </p:spPr>
        <p:txBody>
          <a:bodyPr>
            <a:normAutofit fontScale="92500"/>
          </a:bodyPr>
          <a:lstStyle/>
          <a:p>
            <a:pPr marL="0" indent="0" algn="ctr">
              <a:buNone/>
            </a:pPr>
            <a:r>
              <a:rPr lang="en-US" sz="2800" b="1" dirty="0" smtClean="0">
                <a:solidFill>
                  <a:srgbClr val="002060"/>
                </a:solidFill>
              </a:rPr>
              <a:t>Access </a:t>
            </a:r>
            <a:r>
              <a:rPr lang="en-US" sz="2800" b="1" dirty="0">
                <a:solidFill>
                  <a:srgbClr val="002060"/>
                </a:solidFill>
              </a:rPr>
              <a:t>control </a:t>
            </a:r>
            <a:r>
              <a:rPr lang="en-US" sz="2800" b="1" dirty="0" smtClean="0">
                <a:solidFill>
                  <a:srgbClr val="002060"/>
                </a:solidFill>
              </a:rPr>
              <a:t>policy as </a:t>
            </a:r>
            <a:r>
              <a:rPr lang="en-US" sz="2800" b="1" dirty="0" err="1" smtClean="0">
                <a:solidFill>
                  <a:srgbClr val="002060"/>
                </a:solidFill>
              </a:rPr>
              <a:t>Datalog</a:t>
            </a:r>
            <a:r>
              <a:rPr lang="en-US" sz="2800" b="1" dirty="0" smtClean="0">
                <a:solidFill>
                  <a:srgbClr val="002060"/>
                </a:solidFill>
              </a:rPr>
              <a:t> </a:t>
            </a:r>
            <a:r>
              <a:rPr lang="en-US" sz="2800" b="1" dirty="0" smtClean="0">
                <a:solidFill>
                  <a:srgbClr val="002060"/>
                </a:solidFill>
              </a:rPr>
              <a:t>rules</a:t>
            </a:r>
            <a:endParaRPr lang="en-US" sz="2800" b="1" dirty="0" smtClean="0">
              <a:solidFill>
                <a:srgbClr val="00206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641439"/>
            <a:ext cx="2312178" cy="1987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t0.gstatic.com/images?q=tbn:ANd9GcQtj_8guKIO0LGqIrZB1o0mEfxcFPaTOnXkSR3bsiAI4h4A9U-S"/>
          <p:cNvPicPr>
            <a:picLocks noChangeAspect="1" noChangeArrowheads="1"/>
          </p:cNvPicPr>
          <p:nvPr/>
        </p:nvPicPr>
        <p:blipFill rotWithShape="1">
          <a:blip r:embed="rId4">
            <a:extLst>
              <a:ext uri="{28A0092B-C50C-407E-A947-70E740481C1C}">
                <a14:useLocalDpi xmlns:a14="http://schemas.microsoft.com/office/drawing/2010/main" val="0"/>
              </a:ext>
            </a:extLst>
          </a:blip>
          <a:srcRect b="10306"/>
          <a:stretch/>
        </p:blipFill>
        <p:spPr bwMode="auto">
          <a:xfrm>
            <a:off x="3962400" y="2971800"/>
            <a:ext cx="1434888" cy="218794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429000" y="1677259"/>
            <a:ext cx="2438401" cy="10806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Time-based user accounts</a:t>
            </a:r>
          </a:p>
        </p:txBody>
      </p:sp>
      <p:sp>
        <p:nvSpPr>
          <p:cNvPr id="8" name="Content Placeholder 2"/>
          <p:cNvSpPr txBox="1">
            <a:spLocks/>
          </p:cNvSpPr>
          <p:nvPr/>
        </p:nvSpPr>
        <p:spPr>
          <a:xfrm>
            <a:off x="6096000" y="1677259"/>
            <a:ext cx="2819401" cy="1218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800" b="1" dirty="0" smtClean="0">
                <a:solidFill>
                  <a:srgbClr val="002060"/>
                </a:solidFill>
              </a:rPr>
              <a:t>Hierarchical user, device groups</a:t>
            </a:r>
          </a:p>
        </p:txBody>
      </p:sp>
      <p:sp>
        <p:nvSpPr>
          <p:cNvPr id="9" name="Content Placeholder 2"/>
          <p:cNvSpPr txBox="1">
            <a:spLocks/>
          </p:cNvSpPr>
          <p:nvPr/>
        </p:nvSpPr>
        <p:spPr>
          <a:xfrm>
            <a:off x="77533" y="3048000"/>
            <a:ext cx="3509963" cy="129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i="1" dirty="0" smtClean="0">
                <a:solidFill>
                  <a:schemeClr val="accent6">
                    <a:lumMod val="50000"/>
                  </a:schemeClr>
                </a:solidFill>
              </a:rPr>
              <a:t>[device, user group, app, </a:t>
            </a:r>
            <a:br>
              <a:rPr lang="en-US" sz="2400" i="1" dirty="0" smtClean="0">
                <a:solidFill>
                  <a:schemeClr val="accent6">
                    <a:lumMod val="50000"/>
                  </a:schemeClr>
                </a:solidFill>
              </a:rPr>
            </a:br>
            <a:r>
              <a:rPr lang="en-US" sz="2400" i="1" dirty="0">
                <a:solidFill>
                  <a:schemeClr val="accent6">
                    <a:lumMod val="50000"/>
                  </a:schemeClr>
                </a:solidFill>
              </a:rPr>
              <a:t> </a:t>
            </a:r>
            <a:r>
              <a:rPr lang="en-US" sz="2400" i="1" dirty="0" smtClean="0">
                <a:solidFill>
                  <a:schemeClr val="accent6">
                    <a:lumMod val="50000"/>
                  </a:schemeClr>
                </a:solidFill>
              </a:rPr>
              <a:t> </a:t>
            </a:r>
            <a:r>
              <a:rPr lang="en-US" sz="2400" i="1" dirty="0" err="1" smtClean="0">
                <a:solidFill>
                  <a:schemeClr val="accent6">
                    <a:lumMod val="50000"/>
                  </a:schemeClr>
                </a:solidFill>
              </a:rPr>
              <a:t>t</a:t>
            </a:r>
            <a:r>
              <a:rPr lang="en-US" sz="2400" i="1" baseline="-25000" dirty="0" err="1" smtClean="0">
                <a:solidFill>
                  <a:schemeClr val="accent6">
                    <a:lumMod val="50000"/>
                  </a:schemeClr>
                </a:solidFill>
              </a:rPr>
              <a:t>start</a:t>
            </a:r>
            <a:r>
              <a:rPr lang="en-US" sz="2400" i="1" dirty="0" smtClean="0">
                <a:solidFill>
                  <a:schemeClr val="accent6">
                    <a:lumMod val="50000"/>
                  </a:schemeClr>
                </a:solidFill>
              </a:rPr>
              <a:t>, t</a:t>
            </a:r>
            <a:r>
              <a:rPr lang="en-US" sz="2400" i="1" baseline="-25000" dirty="0" smtClean="0">
                <a:solidFill>
                  <a:schemeClr val="accent6">
                    <a:lumMod val="50000"/>
                  </a:schemeClr>
                </a:solidFill>
              </a:rPr>
              <a:t>end</a:t>
            </a:r>
            <a:r>
              <a:rPr lang="en-US" sz="2400" i="1" dirty="0" smtClean="0">
                <a:solidFill>
                  <a:schemeClr val="accent6">
                    <a:lumMod val="50000"/>
                  </a:schemeClr>
                </a:solidFill>
              </a:rPr>
              <a:t>, </a:t>
            </a:r>
            <a:r>
              <a:rPr lang="en-US" sz="2400" i="1" dirty="0" err="1" smtClean="0">
                <a:solidFill>
                  <a:schemeClr val="accent6">
                    <a:lumMod val="50000"/>
                  </a:schemeClr>
                </a:solidFill>
              </a:rPr>
              <a:t>dayOfWeek</a:t>
            </a:r>
            <a:r>
              <a:rPr lang="en-US" sz="2400" i="1" dirty="0" smtClean="0">
                <a:solidFill>
                  <a:schemeClr val="accent6">
                    <a:lumMod val="50000"/>
                  </a:schemeClr>
                </a:solidFill>
              </a:rPr>
              <a:t>, </a:t>
            </a:r>
            <a:br>
              <a:rPr lang="en-US" sz="2400" i="1" dirty="0" smtClean="0">
                <a:solidFill>
                  <a:schemeClr val="accent6">
                    <a:lumMod val="50000"/>
                  </a:schemeClr>
                </a:solidFill>
              </a:rPr>
            </a:br>
            <a:r>
              <a:rPr lang="en-US" sz="2400" i="1" dirty="0">
                <a:solidFill>
                  <a:schemeClr val="accent6">
                    <a:lumMod val="50000"/>
                  </a:schemeClr>
                </a:solidFill>
              </a:rPr>
              <a:t> </a:t>
            </a:r>
            <a:r>
              <a:rPr lang="en-US" sz="2400" i="1" dirty="0" smtClean="0">
                <a:solidFill>
                  <a:schemeClr val="accent6">
                    <a:lumMod val="50000"/>
                  </a:schemeClr>
                </a:solidFill>
              </a:rPr>
              <a:t> priority, </a:t>
            </a:r>
            <a:r>
              <a:rPr lang="en-US" sz="2400" i="1" dirty="0" err="1" smtClean="0">
                <a:solidFill>
                  <a:schemeClr val="accent6">
                    <a:lumMod val="50000"/>
                  </a:schemeClr>
                </a:solidFill>
              </a:rPr>
              <a:t>accessMode</a:t>
            </a:r>
            <a:r>
              <a:rPr lang="en-US" sz="2400" i="1" dirty="0" smtClean="0">
                <a:solidFill>
                  <a:schemeClr val="accent6">
                    <a:lumMod val="50000"/>
                  </a:schemeClr>
                </a:solidFill>
              </a:rPr>
              <a:t>]</a:t>
            </a:r>
            <a:endParaRPr lang="en-US" sz="2400" i="1" dirty="0" smtClean="0">
              <a:solidFill>
                <a:schemeClr val="accent6">
                  <a:lumMod val="50000"/>
                </a:schemeClr>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819400"/>
            <a:ext cx="213700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21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marL="0" indent="0">
              <a:buNone/>
            </a:pPr>
            <a:r>
              <a:rPr lang="en-US" dirty="0" smtClean="0"/>
              <a:t>Apps consume </a:t>
            </a:r>
            <a:r>
              <a:rPr lang="en-US" dirty="0" smtClean="0"/>
              <a:t>and compose DFL </a:t>
            </a:r>
            <a:r>
              <a:rPr lang="en-US" dirty="0" smtClean="0"/>
              <a:t>services</a:t>
            </a:r>
          </a:p>
          <a:p>
            <a:pPr marL="0" indent="0">
              <a:buNone/>
            </a:pPr>
            <a:endParaRPr lang="en-US" dirty="0" smtClean="0"/>
          </a:p>
          <a:p>
            <a:pPr marL="0" indent="0">
              <a:buNone/>
            </a:pPr>
            <a:r>
              <a:rPr lang="en-US" dirty="0" smtClean="0"/>
              <a:t>Manifests </a:t>
            </a:r>
            <a:r>
              <a:rPr lang="en-US" dirty="0" smtClean="0"/>
              <a:t>help with testing </a:t>
            </a:r>
            <a:r>
              <a:rPr lang="en-US" dirty="0" smtClean="0"/>
              <a:t>compatibility</a:t>
            </a:r>
          </a:p>
          <a:p>
            <a:pPr lvl="1"/>
            <a:r>
              <a:rPr lang="en-US" dirty="0" smtClean="0"/>
              <a:t>Lists of mandatory and optional requirements</a:t>
            </a:r>
          </a:p>
          <a:p>
            <a:pPr lvl="1"/>
            <a:r>
              <a:rPr lang="en-US" dirty="0" smtClean="0"/>
              <a:t>E.g</a:t>
            </a:r>
            <a:r>
              <a:rPr lang="en-US" dirty="0" smtClean="0"/>
              <a:t>., mandatory: </a:t>
            </a:r>
            <a:r>
              <a:rPr lang="en-US" i="1" dirty="0" smtClean="0"/>
              <a:t>{TV, </a:t>
            </a:r>
            <a:r>
              <a:rPr lang="en-US" i="1" dirty="0" err="1" smtClean="0"/>
              <a:t>SonyTV</a:t>
            </a:r>
            <a:r>
              <a:rPr lang="en-US" i="1" dirty="0" smtClean="0"/>
              <a:t>}, {</a:t>
            </a:r>
            <a:r>
              <a:rPr lang="en-US" i="1" dirty="0" err="1" smtClean="0"/>
              <a:t>MediaServer</a:t>
            </a:r>
            <a:r>
              <a:rPr lang="en-US" i="1" dirty="0" smtClean="0"/>
              <a:t>} </a:t>
            </a:r>
            <a:r>
              <a:rPr lang="en-US" dirty="0" smtClean="0"/>
              <a:t/>
            </a:r>
            <a:br>
              <a:rPr lang="en-US" dirty="0" smtClean="0"/>
            </a:br>
            <a:r>
              <a:rPr lang="en-US" dirty="0" smtClean="0"/>
              <a:t>             optional: </a:t>
            </a:r>
            <a:r>
              <a:rPr lang="en-US" i="1" dirty="0" smtClean="0"/>
              <a:t>{Speaker}</a:t>
            </a:r>
          </a:p>
          <a:p>
            <a:pPr lvl="4"/>
            <a:endParaRPr lang="en-US" dirty="0"/>
          </a:p>
        </p:txBody>
      </p:sp>
    </p:spTree>
    <p:extLst>
      <p:ext uri="{BB962C8B-B14F-4D97-AF65-F5344CB8AC3E}">
        <p14:creationId xmlns:p14="http://schemas.microsoft.com/office/powerpoint/2010/main" val="16598555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overview</a:t>
            </a:r>
            <a:endParaRPr lang="en-US" dirty="0"/>
          </a:p>
        </p:txBody>
      </p:sp>
      <p:sp>
        <p:nvSpPr>
          <p:cNvPr id="3" name="Content Placeholder 2"/>
          <p:cNvSpPr>
            <a:spLocks noGrp="1"/>
          </p:cNvSpPr>
          <p:nvPr>
            <p:ph idx="1"/>
          </p:nvPr>
        </p:nvSpPr>
        <p:spPr/>
        <p:txBody>
          <a:bodyPr/>
          <a:lstStyle/>
          <a:p>
            <a:pPr marL="0" indent="0">
              <a:buNone/>
            </a:pPr>
            <a:r>
              <a:rPr lang="en-US" dirty="0" smtClean="0"/>
              <a:t>Component-based OS</a:t>
            </a:r>
          </a:p>
          <a:p>
            <a:pPr marL="0" indent="0">
              <a:buNone/>
            </a:pPr>
            <a:r>
              <a:rPr lang="en-US" dirty="0" smtClean="0"/>
              <a:t>Uses C# and .NET </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895600"/>
            <a:ext cx="322487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768" y="1752600"/>
            <a:ext cx="3450432" cy="4800600"/>
          </a:xfrm>
          <a:prstGeom prst="rect">
            <a:avLst/>
          </a:prstGeom>
        </p:spPr>
      </p:pic>
    </p:spTree>
    <p:extLst>
      <p:ext uri="{BB962C8B-B14F-4D97-AF65-F5344CB8AC3E}">
        <p14:creationId xmlns:p14="http://schemas.microsoft.com/office/powerpoint/2010/main" val="12221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HomeOS</a:t>
            </a:r>
            <a:endParaRPr lang="en-US" dirty="0"/>
          </a:p>
        </p:txBody>
      </p:sp>
      <p:sp>
        <p:nvSpPr>
          <p:cNvPr id="3" name="Content Placeholder 2"/>
          <p:cNvSpPr>
            <a:spLocks noGrp="1"/>
          </p:cNvSpPr>
          <p:nvPr>
            <p:ph idx="1"/>
          </p:nvPr>
        </p:nvSpPr>
        <p:spPr/>
        <p:txBody>
          <a:bodyPr/>
          <a:lstStyle/>
          <a:p>
            <a:pPr marL="0" indent="0">
              <a:buNone/>
            </a:pPr>
            <a:r>
              <a:rPr lang="en-US" dirty="0" smtClean="0"/>
              <a:t>Key questions:</a:t>
            </a:r>
          </a:p>
          <a:p>
            <a:r>
              <a:rPr lang="en-US" dirty="0"/>
              <a:t>Can non-technical users manage HomeOS?</a:t>
            </a:r>
          </a:p>
          <a:p>
            <a:r>
              <a:rPr lang="en-US" dirty="0" smtClean="0"/>
              <a:t>Can developers easily write apps and drivers?</a:t>
            </a:r>
          </a:p>
          <a:p>
            <a:pPr lvl="3"/>
            <a:endParaRPr lang="en-US" dirty="0" smtClean="0"/>
          </a:p>
          <a:p>
            <a:pPr marL="0" indent="0">
              <a:buNone/>
            </a:pPr>
            <a:r>
              <a:rPr lang="en-US" dirty="0" smtClean="0"/>
              <a:t>Method:</a:t>
            </a:r>
          </a:p>
          <a:p>
            <a:r>
              <a:rPr lang="en-US" dirty="0" smtClean="0"/>
              <a:t>Field experiences</a:t>
            </a:r>
          </a:p>
          <a:p>
            <a:r>
              <a:rPr lang="en-US" dirty="0" smtClean="0"/>
              <a:t>Controlled experiments</a:t>
            </a:r>
            <a:endParaRPr lang="en-US" dirty="0"/>
          </a:p>
        </p:txBody>
      </p:sp>
    </p:spTree>
    <p:extLst>
      <p:ext uri="{BB962C8B-B14F-4D97-AF65-F5344CB8AC3E}">
        <p14:creationId xmlns:p14="http://schemas.microsoft.com/office/powerpoint/2010/main" val="1301117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648200"/>
          </a:xfrm>
        </p:spPr>
        <p:txBody>
          <a:bodyPr>
            <a:normAutofit/>
          </a:bodyPr>
          <a:lstStyle/>
          <a:p>
            <a:pPr marL="0" indent="0">
              <a:buNone/>
            </a:pPr>
            <a:r>
              <a:rPr lang="en-US" sz="2800" dirty="0"/>
              <a:t>12 homes running HomeOS for 4-8 months</a:t>
            </a:r>
          </a:p>
          <a:p>
            <a:pPr lvl="1"/>
            <a:r>
              <a:rPr lang="en-US" sz="2400" dirty="0" smtClean="0"/>
              <a:t>Using </a:t>
            </a:r>
            <a:r>
              <a:rPr lang="en-US" sz="2400" dirty="0" smtClean="0"/>
              <a:t>different devices and applications</a:t>
            </a:r>
          </a:p>
          <a:p>
            <a:pPr lvl="2"/>
            <a:r>
              <a:rPr lang="en-US" sz="2000" dirty="0" smtClean="0"/>
              <a:t>E.g., </a:t>
            </a:r>
            <a:r>
              <a:rPr lang="en-US" sz="2000" dirty="0"/>
              <a:t>C</a:t>
            </a:r>
            <a:r>
              <a:rPr lang="en-US" sz="2000" dirty="0" smtClean="0"/>
              <a:t>ameras</a:t>
            </a:r>
            <a:r>
              <a:rPr lang="en-US" sz="2000" dirty="0"/>
              <a:t>, light controllers, door-window </a:t>
            </a:r>
            <a:r>
              <a:rPr lang="en-US" sz="2000" dirty="0" smtClean="0"/>
              <a:t>sensors</a:t>
            </a:r>
          </a:p>
          <a:p>
            <a:pPr marL="0" indent="0">
              <a:buNone/>
            </a:pPr>
            <a:endParaRPr lang="en-US" dirty="0"/>
          </a:p>
          <a:p>
            <a:pPr marL="0" indent="0">
              <a:buNone/>
            </a:pPr>
            <a:r>
              <a:rPr lang="en-US" sz="2800" dirty="0" smtClean="0"/>
              <a:t>41 </a:t>
            </a:r>
            <a:r>
              <a:rPr lang="en-US" sz="2800" dirty="0"/>
              <a:t>student developers across 10 research groups</a:t>
            </a:r>
          </a:p>
          <a:p>
            <a:pPr lvl="1"/>
            <a:r>
              <a:rPr lang="en-US" sz="2400" dirty="0" smtClean="0"/>
              <a:t>Developed new </a:t>
            </a:r>
            <a:r>
              <a:rPr lang="en-US" sz="2400" dirty="0" smtClean="0"/>
              <a:t>drivers </a:t>
            </a:r>
            <a:r>
              <a:rPr lang="en-US" sz="2400" dirty="0" smtClean="0"/>
              <a:t>and apps</a:t>
            </a:r>
            <a:endParaRPr lang="en-US" sz="2400" dirty="0" smtClean="0"/>
          </a:p>
          <a:p>
            <a:pPr lvl="2"/>
            <a:r>
              <a:rPr lang="en-US" sz="2000" dirty="0" smtClean="0"/>
              <a:t>E.g., energy </a:t>
            </a:r>
            <a:r>
              <a:rPr lang="en-US" sz="2000" dirty="0"/>
              <a:t>meters, IM, appliance </a:t>
            </a:r>
            <a:r>
              <a:rPr lang="en-US" sz="2000" dirty="0" smtClean="0"/>
              <a:t>controllers</a:t>
            </a:r>
            <a:endParaRPr lang="en-US" sz="2000" dirty="0"/>
          </a:p>
        </p:txBody>
      </p:sp>
      <p:sp>
        <p:nvSpPr>
          <p:cNvPr id="2" name="Title 1"/>
          <p:cNvSpPr>
            <a:spLocks noGrp="1"/>
          </p:cNvSpPr>
          <p:nvPr>
            <p:ph type="title"/>
          </p:nvPr>
        </p:nvSpPr>
        <p:spPr/>
        <p:txBody>
          <a:bodyPr/>
          <a:lstStyle/>
          <a:p>
            <a:r>
              <a:rPr lang="en-US" b="1" dirty="0" smtClean="0">
                <a:solidFill>
                  <a:srgbClr val="C00000"/>
                </a:solidFill>
              </a:rPr>
              <a:t>Field experience with HomeOS</a:t>
            </a:r>
            <a:endParaRPr lang="en-US" b="1" dirty="0">
              <a:solidFill>
                <a:srgbClr val="C00000"/>
              </a:solidFill>
            </a:endParaRPr>
          </a:p>
        </p:txBody>
      </p:sp>
    </p:spTree>
    <p:extLst>
      <p:ext uri="{BB962C8B-B14F-4D97-AF65-F5344CB8AC3E}">
        <p14:creationId xmlns:p14="http://schemas.microsoft.com/office/powerpoint/2010/main" val="1377058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C00000"/>
                </a:solidFill>
              </a:rPr>
              <a:t>Example applications</a:t>
            </a:r>
            <a:endParaRPr lang="en-US" b="1" dirty="0">
              <a:solidFill>
                <a:srgbClr val="C0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803" y="1479884"/>
            <a:ext cx="4015380" cy="2253916"/>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006" t="21415" r="29503" b="33425"/>
          <a:stretch/>
        </p:blipFill>
        <p:spPr bwMode="auto">
          <a:xfrm>
            <a:off x="1295400" y="1981200"/>
            <a:ext cx="4666542" cy="251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304800" y="5823890"/>
            <a:ext cx="4495116" cy="609600"/>
          </a:xfrm>
        </p:spPr>
        <p:txBody>
          <a:bodyPr>
            <a:normAutofit fontScale="85000" lnSpcReduction="20000"/>
          </a:bodyPr>
          <a:lstStyle/>
          <a:p>
            <a:pPr marL="0" indent="0">
              <a:buNone/>
            </a:pPr>
            <a:r>
              <a:rPr lang="en-US" sz="2400" dirty="0" smtClean="0"/>
              <a:t>For videos, see</a:t>
            </a:r>
            <a:r>
              <a:rPr lang="en-US" sz="1800" dirty="0" smtClean="0"/>
              <a:t> </a:t>
            </a:r>
            <a:br>
              <a:rPr lang="en-US" sz="1800" dirty="0" smtClean="0"/>
            </a:br>
            <a:r>
              <a:rPr lang="en-US" sz="2400" dirty="0" smtClean="0">
                <a:hlinkClick r:id="rId4"/>
              </a:rPr>
              <a:t>http://research.microsoft.com/homeos/</a:t>
            </a:r>
            <a:r>
              <a:rPr lang="en-US" sz="2400" dirty="0" smtClean="0"/>
              <a:t> </a:t>
            </a:r>
          </a:p>
        </p:txBody>
      </p:sp>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429" t="24561" r="39057" b="36584"/>
          <a:stretch/>
        </p:blipFill>
        <p:spPr bwMode="auto">
          <a:xfrm>
            <a:off x="2632433" y="2819400"/>
            <a:ext cx="4577024"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12924" t="34179" r="33101" b="18821"/>
          <a:stretch/>
        </p:blipFill>
        <p:spPr bwMode="auto">
          <a:xfrm>
            <a:off x="3904061" y="3429000"/>
            <a:ext cx="4115761" cy="2458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5623" t="37004" r="58172" b="26000"/>
          <a:stretch/>
        </p:blipFill>
        <p:spPr bwMode="auto">
          <a:xfrm>
            <a:off x="5315526" y="4114800"/>
            <a:ext cx="3660993" cy="2566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6705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Smarthomes</a:t>
            </a:r>
            <a:endParaRPr lang="en-US" dirty="0"/>
          </a:p>
        </p:txBody>
      </p:sp>
      <p:pic>
        <p:nvPicPr>
          <p:cNvPr id="5" name="qsDRV1UjySI?version=3&amp;hl=en_US&amp;rel=0"/>
          <p:cNvPicPr>
            <a:picLocks noRot="1" noChangeAspect="1"/>
          </p:cNvPicPr>
          <p:nvPr>
            <a:videoFile r:link="rId1"/>
          </p:nvPr>
        </p:nvPicPr>
        <p:blipFill>
          <a:blip r:embed="rId4"/>
          <a:stretch>
            <a:fillRect/>
          </a:stretch>
        </p:blipFill>
        <p:spPr>
          <a:xfrm>
            <a:off x="1905000" y="1714500"/>
            <a:ext cx="5537200" cy="4152900"/>
          </a:xfrm>
          <a:prstGeom prst="rect">
            <a:avLst/>
          </a:prstGeom>
        </p:spPr>
      </p:pic>
      <p:sp>
        <p:nvSpPr>
          <p:cNvPr id="7" name="Content Placeholder 5"/>
          <p:cNvSpPr>
            <a:spLocks noGrp="1"/>
          </p:cNvSpPr>
          <p:nvPr>
            <p:ph idx="1"/>
          </p:nvPr>
        </p:nvSpPr>
        <p:spPr>
          <a:xfrm>
            <a:off x="457200" y="2971800"/>
            <a:ext cx="8153400" cy="1066800"/>
          </a:xfrm>
        </p:spPr>
        <p:txBody>
          <a:bodyPr>
            <a:noAutofit/>
          </a:bodyPr>
          <a:lstStyle/>
          <a:p>
            <a:pPr marL="0" indent="0" algn="ctr">
              <a:buNone/>
            </a:pPr>
            <a:r>
              <a:rPr lang="en-US" dirty="0" smtClean="0"/>
              <a:t>Ability to automate </a:t>
            </a:r>
            <a:r>
              <a:rPr lang="en-US" dirty="0"/>
              <a:t>and control multiple, disparate systems within the home </a:t>
            </a:r>
            <a:r>
              <a:rPr lang="en-US" sz="2400" dirty="0"/>
              <a:t>[ABI Research]</a:t>
            </a:r>
            <a:endParaRPr lang="en-US" dirty="0"/>
          </a:p>
          <a:p>
            <a:pPr marL="0" indent="0" algn="ctr">
              <a:buNone/>
            </a:pPr>
            <a:endParaRPr lang="en-US" dirty="0"/>
          </a:p>
        </p:txBody>
      </p:sp>
    </p:spTree>
    <p:extLst>
      <p:ext uri="{BB962C8B-B14F-4D97-AF65-F5344CB8AC3E}">
        <p14:creationId xmlns:p14="http://schemas.microsoft.com/office/powerpoint/2010/main" val="200665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childTnLst>
        </p:cTn>
      </p:par>
    </p:tnLst>
    <p:bldLst>
      <p:bldP spid="7" grpId="0" build="p"/>
      <p:bldP spid="7"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b="1" dirty="0" smtClean="0">
                <a:solidFill>
                  <a:srgbClr val="C00000"/>
                </a:solidFill>
              </a:rPr>
              <a:t>Field experience: The good</a:t>
            </a:r>
            <a:endParaRPr lang="en-US" b="1" dirty="0">
              <a:solidFill>
                <a:srgbClr val="C00000"/>
              </a:solidFill>
            </a:endParaRPr>
          </a:p>
        </p:txBody>
      </p:sp>
      <p:sp>
        <p:nvSpPr>
          <p:cNvPr id="3" name="Content Placeholder 2"/>
          <p:cNvSpPr>
            <a:spLocks noGrp="1"/>
          </p:cNvSpPr>
          <p:nvPr>
            <p:ph idx="1"/>
          </p:nvPr>
        </p:nvSpPr>
        <p:spPr>
          <a:xfrm>
            <a:off x="457200" y="1674878"/>
            <a:ext cx="8229600" cy="4525963"/>
          </a:xfrm>
        </p:spPr>
        <p:txBody>
          <a:bodyPr>
            <a:normAutofit/>
          </a:bodyPr>
          <a:lstStyle/>
          <a:p>
            <a:pPr marL="0" indent="0">
              <a:buNone/>
            </a:pPr>
            <a:r>
              <a:rPr lang="en-US" dirty="0" smtClean="0"/>
              <a:t>Users could manage their </a:t>
            </a:r>
            <a:r>
              <a:rPr lang="en-US" dirty="0" smtClean="0"/>
              <a:t>HomeOS deployments</a:t>
            </a:r>
            <a:endParaRPr lang="en-US" dirty="0" smtClean="0"/>
          </a:p>
          <a:p>
            <a:pPr marL="0" indent="0">
              <a:buNone/>
            </a:pPr>
            <a:endParaRPr lang="en-US" dirty="0" smtClean="0"/>
          </a:p>
          <a:p>
            <a:pPr marL="0" indent="0">
              <a:buNone/>
            </a:pPr>
            <a:r>
              <a:rPr lang="en-US" dirty="0" smtClean="0"/>
              <a:t>Users particularly liked the ability to organically </a:t>
            </a:r>
            <a:r>
              <a:rPr lang="en-US" dirty="0" smtClean="0"/>
              <a:t>extend their </a:t>
            </a:r>
            <a:r>
              <a:rPr lang="en-US" dirty="0" smtClean="0"/>
              <a:t>technology</a:t>
            </a:r>
          </a:p>
          <a:p>
            <a:pPr marL="0" indent="0">
              <a:buNone/>
            </a:pPr>
            <a:endParaRPr lang="en-US" dirty="0" smtClean="0"/>
          </a:p>
          <a:p>
            <a:pPr marL="0" indent="0">
              <a:buNone/>
            </a:pPr>
            <a:r>
              <a:rPr lang="en-US" dirty="0" smtClean="0"/>
              <a:t>Developers found the programming abstractions and layering to be “natural”</a:t>
            </a:r>
          </a:p>
          <a:p>
            <a:pPr marL="0" indent="0">
              <a:buNone/>
            </a:pPr>
            <a:endParaRPr lang="en-US" dirty="0" smtClean="0"/>
          </a:p>
        </p:txBody>
      </p:sp>
    </p:spTree>
    <p:extLst>
      <p:ext uri="{BB962C8B-B14F-4D97-AF65-F5344CB8AC3E}">
        <p14:creationId xmlns:p14="http://schemas.microsoft.com/office/powerpoint/2010/main" val="172283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b="1" dirty="0" smtClean="0">
                <a:solidFill>
                  <a:srgbClr val="C00000"/>
                </a:solidFill>
              </a:rPr>
              <a:t>Field experience: The bad</a:t>
            </a:r>
            <a:endParaRPr lang="en-US" dirty="0"/>
          </a:p>
        </p:txBody>
      </p:sp>
      <p:sp>
        <p:nvSpPr>
          <p:cNvPr id="3" name="Content Placeholder 2"/>
          <p:cNvSpPr>
            <a:spLocks noGrp="1"/>
          </p:cNvSpPr>
          <p:nvPr>
            <p:ph idx="1"/>
          </p:nvPr>
        </p:nvSpPr>
        <p:spPr>
          <a:xfrm>
            <a:off x="457200" y="1600200"/>
            <a:ext cx="8229600" cy="4724400"/>
          </a:xfrm>
        </p:spPr>
        <p:txBody>
          <a:bodyPr>
            <a:normAutofit/>
          </a:bodyPr>
          <a:lstStyle/>
          <a:p>
            <a:pPr marL="0" indent="0">
              <a:buNone/>
            </a:pPr>
            <a:r>
              <a:rPr lang="en-US" dirty="0" smtClean="0"/>
              <a:t>Users </a:t>
            </a:r>
            <a:r>
              <a:rPr lang="en-US" dirty="0" smtClean="0"/>
              <a:t>found it hard to diagnose </a:t>
            </a:r>
            <a:r>
              <a:rPr lang="en-US" dirty="0" smtClean="0"/>
              <a:t>faults</a:t>
            </a:r>
          </a:p>
          <a:p>
            <a:pPr marL="0" indent="0">
              <a:buNone/>
            </a:pPr>
            <a:endParaRPr lang="en-US" dirty="0"/>
          </a:p>
          <a:p>
            <a:pPr marL="0" indent="0">
              <a:buNone/>
            </a:pPr>
            <a:r>
              <a:rPr lang="en-US" dirty="0" smtClean="0"/>
              <a:t>Interoperability </a:t>
            </a:r>
            <a:r>
              <a:rPr lang="en-US" dirty="0" smtClean="0"/>
              <a:t>protocols can be </a:t>
            </a:r>
            <a:r>
              <a:rPr lang="en-US" dirty="0" smtClean="0"/>
              <a:t>fragile</a:t>
            </a:r>
          </a:p>
          <a:p>
            <a:pPr marL="0" indent="0">
              <a:buNone/>
            </a:pPr>
            <a:endParaRPr lang="en-US" dirty="0"/>
          </a:p>
          <a:p>
            <a:pPr marL="0" indent="0">
              <a:buNone/>
            </a:pPr>
            <a:r>
              <a:rPr lang="en-US" dirty="0" smtClean="0"/>
              <a:t>Not all device </a:t>
            </a:r>
            <a:r>
              <a:rPr lang="en-US" dirty="0" smtClean="0"/>
              <a:t>features </a:t>
            </a:r>
            <a:r>
              <a:rPr lang="en-US" dirty="0" smtClean="0"/>
              <a:t>may be exposed </a:t>
            </a:r>
            <a:r>
              <a:rPr lang="en-US" dirty="0" smtClean="0"/>
              <a:t>over the </a:t>
            </a:r>
            <a:r>
              <a:rPr lang="en-US" dirty="0" smtClean="0"/>
              <a:t>network</a:t>
            </a:r>
            <a:endParaRPr lang="en-US" dirty="0" smtClean="0"/>
          </a:p>
        </p:txBody>
      </p:sp>
    </p:spTree>
    <p:extLst>
      <p:ext uri="{BB962C8B-B14F-4D97-AF65-F5344CB8AC3E}">
        <p14:creationId xmlns:p14="http://schemas.microsoft.com/office/powerpoint/2010/main" val="23270551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from controlled studies</a:t>
            </a:r>
            <a:endParaRPr lang="en-US" dirty="0"/>
          </a:p>
        </p:txBody>
      </p:sp>
      <p:sp>
        <p:nvSpPr>
          <p:cNvPr id="3" name="Content Placeholder 2"/>
          <p:cNvSpPr>
            <a:spLocks noGrp="1"/>
          </p:cNvSpPr>
          <p:nvPr>
            <p:ph idx="1"/>
          </p:nvPr>
        </p:nvSpPr>
        <p:spPr>
          <a:xfrm>
            <a:off x="457200" y="1447801"/>
            <a:ext cx="8382000" cy="2590800"/>
          </a:xfrm>
        </p:spPr>
        <p:txBody>
          <a:bodyPr>
            <a:normAutofit/>
          </a:bodyPr>
          <a:lstStyle/>
          <a:p>
            <a:pPr marL="0" indent="0">
              <a:buNone/>
            </a:pPr>
            <a:r>
              <a:rPr lang="en-US" sz="2800" dirty="0" smtClean="0"/>
              <a:t>10 developers asked to write a realistic app</a:t>
            </a:r>
          </a:p>
          <a:p>
            <a:pPr lvl="1"/>
            <a:r>
              <a:rPr lang="en-US" sz="2400" dirty="0" smtClean="0"/>
              <a:t>8 finished in under 2 hours</a:t>
            </a:r>
          </a:p>
          <a:p>
            <a:pPr lvl="4"/>
            <a:endParaRPr lang="en-US" sz="100" dirty="0" smtClean="0"/>
          </a:p>
          <a:p>
            <a:pPr marL="0" indent="0">
              <a:buNone/>
            </a:pPr>
            <a:r>
              <a:rPr lang="en-US" sz="2800" dirty="0" smtClean="0"/>
              <a:t>12 non-technical users given 7 mgmt. </a:t>
            </a:r>
            <a:r>
              <a:rPr lang="en-US" sz="2800" dirty="0" smtClean="0"/>
              <a:t>tasks</a:t>
            </a:r>
            <a:r>
              <a:rPr lang="en-US" sz="2800" dirty="0"/>
              <a:t> </a:t>
            </a:r>
            <a:r>
              <a:rPr lang="en-US" sz="2800" dirty="0" smtClean="0"/>
              <a:t>w/o</a:t>
            </a:r>
            <a:r>
              <a:rPr lang="en-US" sz="2800" dirty="0" smtClean="0"/>
              <a:t> </a:t>
            </a:r>
            <a:r>
              <a:rPr lang="en-US" sz="2800" dirty="0" smtClean="0"/>
              <a:t>training</a:t>
            </a:r>
            <a:endParaRPr lang="en-US" sz="2800" dirty="0"/>
          </a:p>
          <a:p>
            <a:pPr lvl="1"/>
            <a:r>
              <a:rPr lang="en-US" sz="2400" dirty="0" smtClean="0"/>
              <a:t>77% completion rate; 89% after removing an outlier task</a:t>
            </a:r>
          </a:p>
          <a:p>
            <a:pPr lvl="4"/>
            <a:endParaRPr lang="en-US" sz="100" dirty="0"/>
          </a:p>
          <a:p>
            <a:pPr marL="0" indent="0">
              <a:buNone/>
            </a:pPr>
            <a:r>
              <a:rPr lang="en-US" sz="2800" dirty="0" smtClean="0"/>
              <a:t>System </a:t>
            </a:r>
            <a:r>
              <a:rPr lang="en-US" sz="2800" dirty="0" smtClean="0"/>
              <a:t>can support interactive apps and large homes</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038600"/>
            <a:ext cx="4351401" cy="24688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188" y="4051299"/>
            <a:ext cx="4351401" cy="2468880"/>
          </a:xfrm>
          <a:prstGeom prst="rect">
            <a:avLst/>
          </a:prstGeom>
        </p:spPr>
      </p:pic>
    </p:spTree>
    <p:extLst>
      <p:ext uri="{BB962C8B-B14F-4D97-AF65-F5344CB8AC3E}">
        <p14:creationId xmlns:p14="http://schemas.microsoft.com/office/powerpoint/2010/main" val="3537741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Ongoing work</a:t>
            </a:r>
            <a:endParaRPr lang="en-US" dirty="0"/>
          </a:p>
        </p:txBody>
      </p:sp>
      <p:sp>
        <p:nvSpPr>
          <p:cNvPr id="3" name="Content Placeholder 2"/>
          <p:cNvSpPr>
            <a:spLocks noGrp="1"/>
          </p:cNvSpPr>
          <p:nvPr>
            <p:ph idx="1"/>
          </p:nvPr>
        </p:nvSpPr>
        <p:spPr>
          <a:xfrm>
            <a:off x="457200" y="1752600"/>
            <a:ext cx="8229600" cy="4373564"/>
          </a:xfrm>
        </p:spPr>
        <p:txBody>
          <a:bodyPr/>
          <a:lstStyle/>
          <a:p>
            <a:pPr marL="0" indent="0">
              <a:buNone/>
            </a:pPr>
            <a:r>
              <a:rPr lang="en-US" dirty="0" smtClean="0"/>
              <a:t>Predictable control </a:t>
            </a:r>
            <a:br>
              <a:rPr lang="en-US" dirty="0" smtClean="0"/>
            </a:br>
            <a:r>
              <a:rPr lang="en-US" dirty="0" smtClean="0"/>
              <a:t>through fast forwarding</a:t>
            </a:r>
          </a:p>
          <a:p>
            <a:pPr marL="0" indent="0">
              <a:buNone/>
            </a:pPr>
            <a:endParaRPr lang="en-US" dirty="0" smtClean="0"/>
          </a:p>
          <a:p>
            <a:pPr marL="0" indent="0">
              <a:buNone/>
            </a:pPr>
            <a:endParaRPr lang="en-US" dirty="0"/>
          </a:p>
          <a:p>
            <a:pPr marL="0" indent="0">
              <a:buNone/>
            </a:pPr>
            <a:r>
              <a:rPr lang="en-US" dirty="0" smtClean="0"/>
              <a:t>Sensor data privacy and </a:t>
            </a:r>
            <a:br>
              <a:rPr lang="en-US" dirty="0" smtClean="0"/>
            </a:br>
            <a:r>
              <a:rPr lang="en-US" dirty="0" smtClean="0"/>
              <a:t>neighborhood watch</a:t>
            </a:r>
            <a:endParaRPr lang="en-US" dirty="0"/>
          </a:p>
        </p:txBody>
      </p:sp>
      <p:grpSp>
        <p:nvGrpSpPr>
          <p:cNvPr id="4" name="Group 3"/>
          <p:cNvGrpSpPr/>
          <p:nvPr/>
        </p:nvGrpSpPr>
        <p:grpSpPr>
          <a:xfrm>
            <a:off x="5486400" y="1641187"/>
            <a:ext cx="3048000" cy="1252817"/>
            <a:chOff x="5638800" y="2819400"/>
            <a:chExt cx="3048000" cy="1252817"/>
          </a:xfrm>
        </p:grpSpPr>
        <p:pic>
          <p:nvPicPr>
            <p:cNvPr id="2052" name="Picture 4" descr="http://www.sailboatvn.com/wp-content/uploads/2010/01/fliqlo-for-pc-download-version-1-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819400"/>
              <a:ext cx="1981200" cy="12528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t3.gstatic.com/images?q=tbn:ANd9GcQfd_PCaO7CSKA9y1R86pN9pI3480wuMFiJ4id_j6wWbsB8uN7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222" y="2877196"/>
              <a:ext cx="1018578" cy="11334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Neighbors Home Watch Protected Area 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867" y="3708398"/>
            <a:ext cx="2608986" cy="176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825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Conclusions</a:t>
            </a:r>
            <a:endParaRPr lang="en-US" b="1" dirty="0">
              <a:solidFill>
                <a:srgbClr val="C00000"/>
              </a:solidFill>
            </a:endParaRPr>
          </a:p>
        </p:txBody>
      </p:sp>
      <p:sp>
        <p:nvSpPr>
          <p:cNvPr id="3" name="Content Placeholder 2"/>
          <p:cNvSpPr>
            <a:spLocks noGrp="1"/>
          </p:cNvSpPr>
          <p:nvPr>
            <p:ph idx="1"/>
          </p:nvPr>
        </p:nvSpPr>
        <p:spPr/>
        <p:txBody>
          <a:bodyPr>
            <a:normAutofit/>
          </a:bodyPr>
          <a:lstStyle/>
          <a:p>
            <a:pPr marL="0" indent="0">
              <a:buNone/>
            </a:pPr>
            <a:r>
              <a:rPr lang="en-US" dirty="0" smtClean="0"/>
              <a:t>Extensibility and management hurdles are keeping smarthomes out of mainstream</a:t>
            </a:r>
          </a:p>
          <a:p>
            <a:pPr marL="0" indent="0">
              <a:buNone/>
            </a:pPr>
            <a:endParaRPr lang="en-US" dirty="0" smtClean="0"/>
          </a:p>
          <a:p>
            <a:pPr marL="0" indent="0">
              <a:buNone/>
            </a:pPr>
            <a:r>
              <a:rPr lang="en-US" dirty="0" smtClean="0"/>
              <a:t>Organize home technology as a computer</a:t>
            </a:r>
          </a:p>
          <a:p>
            <a:pPr marL="0" indent="0">
              <a:buNone/>
            </a:pPr>
            <a:endParaRPr lang="en-US" dirty="0" smtClean="0"/>
          </a:p>
          <a:p>
            <a:pPr marL="0" indent="0">
              <a:buNone/>
            </a:pPr>
            <a:r>
              <a:rPr lang="en-US" dirty="0" smtClean="0"/>
              <a:t>HomeOS is one way to realize this organization</a:t>
            </a:r>
          </a:p>
        </p:txBody>
      </p:sp>
    </p:spTree>
    <p:extLst>
      <p:ext uri="{BB962C8B-B14F-4D97-AF65-F5344CB8AC3E}">
        <p14:creationId xmlns:p14="http://schemas.microsoft.com/office/powerpoint/2010/main" val="943237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Status of smarthome technology</a:t>
            </a:r>
            <a:endParaRPr lang="en-US" dirty="0"/>
          </a:p>
        </p:txBody>
      </p:sp>
      <p:sp>
        <p:nvSpPr>
          <p:cNvPr id="3" name="Content Placeholder 2"/>
          <p:cNvSpPr>
            <a:spLocks noGrp="1"/>
          </p:cNvSpPr>
          <p:nvPr>
            <p:ph idx="1"/>
          </p:nvPr>
        </p:nvSpPr>
        <p:spPr>
          <a:xfrm>
            <a:off x="457200" y="4495800"/>
            <a:ext cx="8229600" cy="1905000"/>
          </a:xfrm>
        </p:spPr>
        <p:txBody>
          <a:bodyPr>
            <a:normAutofit/>
          </a:bodyPr>
          <a:lstStyle/>
          <a:p>
            <a:pPr marL="0" indent="0">
              <a:buNone/>
            </a:pPr>
            <a:r>
              <a:rPr lang="en-US" dirty="0" smtClean="0"/>
              <a:t>Envisioned by many researchers and companies</a:t>
            </a:r>
          </a:p>
          <a:p>
            <a:pPr lvl="4"/>
            <a:endParaRPr lang="en-US" sz="600" dirty="0" smtClean="0"/>
          </a:p>
          <a:p>
            <a:pPr marL="0" indent="0">
              <a:buNone/>
            </a:pPr>
            <a:r>
              <a:rPr lang="en-US" dirty="0" smtClean="0"/>
              <a:t>Struggling to break into the mainstream</a:t>
            </a:r>
          </a:p>
          <a:p>
            <a:pPr lvl="1"/>
            <a:r>
              <a:rPr lang="en-US" dirty="0" smtClean="0"/>
              <a:t>Despite commercial availability since 1970s</a:t>
            </a:r>
            <a:endParaRPr lang="en-US" dirty="0"/>
          </a:p>
        </p:txBody>
      </p:sp>
      <p:pic>
        <p:nvPicPr>
          <p:cNvPr id="1026" name="Picture 2" descr="See Who's Creating the User Interfaces of Tomorrow">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049" y="2169963"/>
            <a:ext cx="2852351" cy="19622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art House Post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1371600"/>
            <a:ext cx="1524000" cy="27606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marthome.duke.edu/sites/smarthome.duke.edu/files/169509_smart_house011.sized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169963"/>
            <a:ext cx="2943384" cy="196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536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What explains the gap?</a:t>
            </a:r>
          </a:p>
          <a:p>
            <a:pPr lvl="4"/>
            <a:endParaRPr lang="en-US" sz="2800" dirty="0"/>
          </a:p>
          <a:p>
            <a:pPr marL="0" indent="0">
              <a:buNone/>
            </a:pPr>
            <a:r>
              <a:rPr lang="en-US" sz="4000" dirty="0" smtClean="0"/>
              <a:t>What </a:t>
            </a:r>
            <a:r>
              <a:rPr lang="en-US" sz="4000" i="1" dirty="0" smtClean="0"/>
              <a:t>really</a:t>
            </a:r>
            <a:r>
              <a:rPr lang="en-US" sz="4000" dirty="0" smtClean="0"/>
              <a:t> explains the gap?</a:t>
            </a:r>
          </a:p>
          <a:p>
            <a:pPr lvl="4"/>
            <a:endParaRPr lang="en-US" sz="2800" dirty="0"/>
          </a:p>
          <a:p>
            <a:pPr marL="0" indent="0">
              <a:buNone/>
            </a:pPr>
            <a:r>
              <a:rPr lang="en-US" sz="4000" dirty="0" smtClean="0"/>
              <a:t>How to bridge the gap?</a:t>
            </a:r>
            <a:endParaRPr lang="en-US" sz="4000" dirty="0"/>
          </a:p>
        </p:txBody>
      </p:sp>
    </p:spTree>
    <p:extLst>
      <p:ext uri="{BB962C8B-B14F-4D97-AF65-F5344CB8AC3E}">
        <p14:creationId xmlns:p14="http://schemas.microsoft.com/office/powerpoint/2010/main" val="2933543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to understand the gap</a:t>
            </a:r>
            <a:endParaRPr lang="en-US" dirty="0"/>
          </a:p>
        </p:txBody>
      </p:sp>
      <p:sp>
        <p:nvSpPr>
          <p:cNvPr id="3" name="Content Placeholder 2"/>
          <p:cNvSpPr>
            <a:spLocks noGrp="1"/>
          </p:cNvSpPr>
          <p:nvPr>
            <p:ph idx="1"/>
          </p:nvPr>
        </p:nvSpPr>
        <p:spPr>
          <a:xfrm>
            <a:off x="457200" y="1470700"/>
            <a:ext cx="8229600" cy="609600"/>
          </a:xfrm>
        </p:spPr>
        <p:txBody>
          <a:bodyPr>
            <a:normAutofit/>
          </a:bodyPr>
          <a:lstStyle/>
          <a:p>
            <a:pPr marL="0" indent="0">
              <a:buNone/>
            </a:pPr>
            <a:r>
              <a:rPr lang="en-US" sz="2800" dirty="0" smtClean="0"/>
              <a:t>Visited homes with modern automation systems</a:t>
            </a:r>
          </a:p>
        </p:txBody>
      </p:sp>
      <p:grpSp>
        <p:nvGrpSpPr>
          <p:cNvPr id="4" name="Group 3"/>
          <p:cNvGrpSpPr/>
          <p:nvPr/>
        </p:nvGrpSpPr>
        <p:grpSpPr>
          <a:xfrm>
            <a:off x="457200" y="4230468"/>
            <a:ext cx="2362200" cy="1847682"/>
            <a:chOff x="838200" y="4343400"/>
            <a:chExt cx="2362200" cy="1847682"/>
          </a:xfrm>
        </p:grpSpPr>
        <p:pic>
          <p:nvPicPr>
            <p:cNvPr id="5" name="Picture 9" descr="C:\Users\ajbrush\AppData\Local\Microsoft\Windows\Temporary Internet Files\Content.IE5\VR1Q5BE0\MC90043478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514" y="4343400"/>
              <a:ext cx="1447572" cy="1447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8200" y="5790972"/>
              <a:ext cx="2362200" cy="400110"/>
            </a:xfrm>
            <a:prstGeom prst="rect">
              <a:avLst/>
            </a:prstGeom>
            <a:noFill/>
          </p:spPr>
          <p:txBody>
            <a:bodyPr wrap="square" rtlCol="0">
              <a:spAutoFit/>
            </a:bodyPr>
            <a:lstStyle/>
            <a:p>
              <a:pPr algn="ctr"/>
              <a:r>
                <a:rPr lang="en-US" sz="2000" dirty="0" smtClean="0"/>
                <a:t>Inventory</a:t>
              </a:r>
              <a:endParaRPr lang="en-US" sz="2000" dirty="0"/>
            </a:p>
          </p:txBody>
        </p:sp>
      </p:grpSp>
      <p:grpSp>
        <p:nvGrpSpPr>
          <p:cNvPr id="7" name="Group 6"/>
          <p:cNvGrpSpPr/>
          <p:nvPr/>
        </p:nvGrpSpPr>
        <p:grpSpPr>
          <a:xfrm>
            <a:off x="2438400" y="4058300"/>
            <a:ext cx="2362200" cy="2327854"/>
            <a:chOff x="2971800" y="4171232"/>
            <a:chExt cx="2362200" cy="2327854"/>
          </a:xfrm>
        </p:grpSpPr>
        <p:pic>
          <p:nvPicPr>
            <p:cNvPr id="8" name="Picture 10" descr="C:\Users\ajbrush\AppData\Local\Microsoft\Windows\Temporary Internet Files\Content.IE5\2F675CG6\MC90044132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8088" y="4171232"/>
              <a:ext cx="889625" cy="8896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1" descr="C:\Users\ajbrush\AppData\Local\Microsoft\Windows\Temporary Internet Files\Content.IE5\DDN9ZAQ9\MC90044132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2294" y="4953000"/>
              <a:ext cx="801213" cy="8012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71800" y="5791200"/>
              <a:ext cx="2362200" cy="707886"/>
            </a:xfrm>
            <a:prstGeom prst="rect">
              <a:avLst/>
            </a:prstGeom>
            <a:noFill/>
          </p:spPr>
          <p:txBody>
            <a:bodyPr wrap="square" rtlCol="0">
              <a:spAutoFit/>
            </a:bodyPr>
            <a:lstStyle/>
            <a:p>
              <a:pPr algn="ctr"/>
              <a:r>
                <a:rPr lang="en-US" sz="2000" dirty="0" smtClean="0"/>
                <a:t>Semi-Structured Interview</a:t>
              </a:r>
              <a:endParaRPr lang="en-US" sz="2000" dirty="0"/>
            </a:p>
          </p:txBody>
        </p:sp>
      </p:grpSp>
      <p:grpSp>
        <p:nvGrpSpPr>
          <p:cNvPr id="11" name="Group 10"/>
          <p:cNvGrpSpPr/>
          <p:nvPr/>
        </p:nvGrpSpPr>
        <p:grpSpPr>
          <a:xfrm>
            <a:off x="4953000" y="4590074"/>
            <a:ext cx="1853184" cy="1467719"/>
            <a:chOff x="5456301" y="4703006"/>
            <a:chExt cx="1853184" cy="1467719"/>
          </a:xfrm>
        </p:grpSpPr>
        <p:pic>
          <p:nvPicPr>
            <p:cNvPr id="12" name="Picture 12" descr="C:\Users\ajbrush\AppData\Local\Microsoft\Windows\Temporary Internet Files\Content.IE5\VR1Q5BE0\MP900402265[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27180" y="4703006"/>
              <a:ext cx="1511427" cy="10072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456301" y="5770615"/>
              <a:ext cx="1853184" cy="400110"/>
            </a:xfrm>
            <a:prstGeom prst="rect">
              <a:avLst/>
            </a:prstGeom>
            <a:noFill/>
          </p:spPr>
          <p:txBody>
            <a:bodyPr wrap="square" rtlCol="0">
              <a:spAutoFit/>
            </a:bodyPr>
            <a:lstStyle/>
            <a:p>
              <a:pPr algn="ctr"/>
              <a:r>
                <a:rPr lang="en-US" sz="2000" dirty="0" smtClean="0"/>
                <a:t>Questionnaire</a:t>
              </a:r>
              <a:endParaRPr lang="en-US" sz="2000" dirty="0"/>
            </a:p>
          </p:txBody>
        </p:sp>
      </p:grpSp>
      <p:grpSp>
        <p:nvGrpSpPr>
          <p:cNvPr id="14" name="Group 13"/>
          <p:cNvGrpSpPr/>
          <p:nvPr/>
        </p:nvGrpSpPr>
        <p:grpSpPr>
          <a:xfrm>
            <a:off x="6858000" y="4625846"/>
            <a:ext cx="1853184" cy="1415205"/>
            <a:chOff x="7388352" y="4738778"/>
            <a:chExt cx="1853184" cy="1415205"/>
          </a:xfrm>
        </p:grpSpPr>
        <p:pic>
          <p:nvPicPr>
            <p:cNvPr id="15" name="Picture 14" descr="C:\Users\ajbrush\AppData\Local\Microsoft\Windows\Temporary Internet Files\Content.IE5\N2DN4RO4\MC900221843[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41014" y="4738778"/>
              <a:ext cx="947861" cy="10023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7388352" y="5753873"/>
              <a:ext cx="1853184" cy="400110"/>
            </a:xfrm>
            <a:prstGeom prst="rect">
              <a:avLst/>
            </a:prstGeom>
            <a:noFill/>
          </p:spPr>
          <p:txBody>
            <a:bodyPr wrap="square" rtlCol="0">
              <a:spAutoFit/>
            </a:bodyPr>
            <a:lstStyle/>
            <a:p>
              <a:pPr algn="ctr"/>
              <a:r>
                <a:rPr lang="en-US" sz="2000" dirty="0" smtClean="0"/>
                <a:t>Home Tour</a:t>
              </a:r>
              <a:endParaRPr lang="en-US" sz="2000" dirty="0"/>
            </a:p>
          </p:txBody>
        </p:sp>
      </p:grpSp>
      <p:sp>
        <p:nvSpPr>
          <p:cNvPr id="17" name="Content Placeholder 2"/>
          <p:cNvSpPr txBox="1">
            <a:spLocks/>
          </p:cNvSpPr>
          <p:nvPr/>
        </p:nvSpPr>
        <p:spPr>
          <a:xfrm>
            <a:off x="457200" y="3581400"/>
            <a:ext cx="8229600" cy="6095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Interviewed 31 people across 14 homes</a:t>
            </a:r>
          </a:p>
        </p:txBody>
      </p:sp>
      <p:pic>
        <p:nvPicPr>
          <p:cNvPr id="19" name="Picture 6" descr="C:\Users\ajbrush\Documents\AJB\Projects\HomeNetworking\FieldVisits\Data\HouseholdL\P1020607.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834" t="15659" r="8963" b="14286"/>
          <a:stretch/>
        </p:blipFill>
        <p:spPr bwMode="auto">
          <a:xfrm>
            <a:off x="1055335" y="2122014"/>
            <a:ext cx="972843" cy="13069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9" descr="C:\Users\ajbrush\Documents\AJB\Projects\HomeNetworking\FieldVisits\Data\HouseholdF\100_070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243" t="14432" r="13874" b="20457"/>
          <a:stretch/>
        </p:blipFill>
        <p:spPr bwMode="auto">
          <a:xfrm>
            <a:off x="2392371" y="2144913"/>
            <a:ext cx="1671942" cy="12203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5" descr="C:\Users\ajbrush\Documents\AJB\Projects\HomeNetworking\FieldVisits\Data\HouseholdE\EPane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2144913"/>
            <a:ext cx="1322021" cy="1220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ajbrush\Documents\AJB\Projects\HomeNetworking\FieldVisits\Data\HouseholdD\100_0601.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4138" t="6895" r="26896" b="20441"/>
          <a:stretch/>
        </p:blipFill>
        <p:spPr bwMode="auto">
          <a:xfrm>
            <a:off x="6019800" y="2260164"/>
            <a:ext cx="965052" cy="10737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ajbrush\Documents\AJB\Projects\HomeNetworking\FieldVisits\Data\HouseholdD\100_0602.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0769" t="8477" r="17682"/>
          <a:stretch/>
        </p:blipFill>
        <p:spPr bwMode="auto">
          <a:xfrm>
            <a:off x="7339237" y="2100270"/>
            <a:ext cx="983816" cy="13096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286000" y="6400800"/>
            <a:ext cx="6947188" cy="369332"/>
          </a:xfrm>
          <a:prstGeom prst="rect">
            <a:avLst/>
          </a:prstGeom>
          <a:noFill/>
        </p:spPr>
        <p:txBody>
          <a:bodyPr wrap="square" rtlCol="0">
            <a:spAutoFit/>
          </a:bodyPr>
          <a:lstStyle/>
          <a:p>
            <a:r>
              <a:rPr lang="en-US" dirty="0" smtClean="0">
                <a:solidFill>
                  <a:schemeClr val="bg1">
                    <a:lumMod val="50000"/>
                  </a:schemeClr>
                </a:solidFill>
              </a:rPr>
              <a:t>[Home automation in the wild: Challenges and opportunities, CHI 2011]</a:t>
            </a:r>
            <a:endParaRPr lang="en-US" dirty="0">
              <a:solidFill>
                <a:schemeClr val="bg1">
                  <a:lumMod val="50000"/>
                </a:schemeClr>
              </a:solidFill>
            </a:endParaRPr>
          </a:p>
        </p:txBody>
      </p:sp>
    </p:spTree>
    <p:extLst>
      <p:ext uri="{BB962C8B-B14F-4D97-AF65-F5344CB8AC3E}">
        <p14:creationId xmlns:p14="http://schemas.microsoft.com/office/powerpoint/2010/main" val="329439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smarthomes?</a:t>
            </a:r>
            <a:endParaRPr lang="en-US" dirty="0"/>
          </a:p>
        </p:txBody>
      </p:sp>
      <p:sp>
        <p:nvSpPr>
          <p:cNvPr id="3" name="Content Placeholder 2"/>
          <p:cNvSpPr>
            <a:spLocks noGrp="1"/>
          </p:cNvSpPr>
          <p:nvPr>
            <p:ph idx="1"/>
          </p:nvPr>
        </p:nvSpPr>
        <p:spPr>
          <a:xfrm>
            <a:off x="457200" y="4572000"/>
            <a:ext cx="8229600" cy="1554163"/>
          </a:xfr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p:txBody>
      </p:sp>
      <p:pic>
        <p:nvPicPr>
          <p:cNvPr id="5" name="Picture 9" descr="C:\Users\ajbrush\AppData\Local\Microsoft\Windows\Temporary Internet Files\Content.IE5\VR1Q5BE0\MC90029857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828800"/>
            <a:ext cx="2133600" cy="23176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5800" y="4343400"/>
            <a:ext cx="3429000" cy="584775"/>
          </a:xfrm>
          <a:prstGeom prst="rect">
            <a:avLst/>
          </a:prstGeom>
          <a:noFill/>
        </p:spPr>
        <p:txBody>
          <a:bodyPr wrap="square" rtlCol="0">
            <a:spAutoFit/>
          </a:bodyPr>
          <a:lstStyle/>
          <a:p>
            <a:pPr algn="ctr"/>
            <a:r>
              <a:rPr lang="en-US" sz="3200" b="1" dirty="0" smtClean="0">
                <a:solidFill>
                  <a:schemeClr val="tx2"/>
                </a:solidFill>
              </a:rPr>
              <a:t>DIY (do-it-yourself)</a:t>
            </a:r>
            <a:endParaRPr lang="en-US" sz="3200" b="1" dirty="0">
              <a:solidFill>
                <a:schemeClr val="tx2"/>
              </a:solidFill>
            </a:endParaRPr>
          </a:p>
        </p:txBody>
      </p:sp>
      <p:sp>
        <p:nvSpPr>
          <p:cNvPr id="7" name="TextBox 6"/>
          <p:cNvSpPr txBox="1"/>
          <p:nvPr/>
        </p:nvSpPr>
        <p:spPr>
          <a:xfrm>
            <a:off x="5086524" y="4343400"/>
            <a:ext cx="3051428" cy="584775"/>
          </a:xfrm>
          <a:prstGeom prst="rect">
            <a:avLst/>
          </a:prstGeom>
          <a:noFill/>
        </p:spPr>
        <p:txBody>
          <a:bodyPr wrap="square" rtlCol="0">
            <a:spAutoFit/>
          </a:bodyPr>
          <a:lstStyle/>
          <a:p>
            <a:pPr algn="ctr"/>
            <a:r>
              <a:rPr lang="en-US" sz="3200" b="1" dirty="0" smtClean="0">
                <a:solidFill>
                  <a:schemeClr val="tx2"/>
                </a:solidFill>
              </a:rPr>
              <a:t>Outsource</a:t>
            </a:r>
            <a:endParaRPr lang="en-US" sz="3200" b="1" dirty="0">
              <a:solidFill>
                <a:schemeClr val="tx2"/>
              </a:solidFill>
            </a:endParaRPr>
          </a:p>
        </p:txBody>
      </p:sp>
      <p:sp>
        <p:nvSpPr>
          <p:cNvPr id="8" name="TextBox 7"/>
          <p:cNvSpPr txBox="1"/>
          <p:nvPr/>
        </p:nvSpPr>
        <p:spPr>
          <a:xfrm>
            <a:off x="685800" y="5065693"/>
            <a:ext cx="3429000" cy="1384995"/>
          </a:xfrm>
          <a:prstGeom prst="rect">
            <a:avLst/>
          </a:prstGeom>
          <a:noFill/>
        </p:spPr>
        <p:txBody>
          <a:bodyPr wrap="square" rtlCol="0">
            <a:spAutoFit/>
          </a:bodyPr>
          <a:lstStyle/>
          <a:p>
            <a:pPr algn="ctr"/>
            <a:r>
              <a:rPr lang="en-US" sz="2800" dirty="0" smtClean="0"/>
              <a:t>$</a:t>
            </a:r>
            <a:r>
              <a:rPr lang="en-US" sz="2800" dirty="0"/>
              <a:t>200 </a:t>
            </a:r>
            <a:r>
              <a:rPr lang="en-US" sz="2800" dirty="0">
                <a:latin typeface="Arial"/>
                <a:cs typeface="Arial"/>
              </a:rPr>
              <a:t>- </a:t>
            </a:r>
            <a:r>
              <a:rPr lang="en-US" sz="2800" dirty="0"/>
              <a:t>$60k </a:t>
            </a:r>
          </a:p>
          <a:p>
            <a:pPr algn="ctr"/>
            <a:r>
              <a:rPr lang="en-US" sz="2800" i="1" dirty="0" smtClean="0"/>
              <a:t>Median:</a:t>
            </a:r>
            <a:r>
              <a:rPr lang="en-US" sz="2800" dirty="0" smtClean="0"/>
              <a:t> $5k</a:t>
            </a:r>
            <a:endParaRPr lang="en-US" sz="2800" dirty="0"/>
          </a:p>
          <a:p>
            <a:pPr algn="ctr"/>
            <a:r>
              <a:rPr lang="en-US" sz="2800" i="1" dirty="0" smtClean="0"/>
              <a:t>  </a:t>
            </a:r>
            <a:endParaRPr lang="en-US" sz="2800" dirty="0"/>
          </a:p>
        </p:txBody>
      </p:sp>
      <p:sp>
        <p:nvSpPr>
          <p:cNvPr id="9" name="TextBox 8"/>
          <p:cNvSpPr txBox="1"/>
          <p:nvPr/>
        </p:nvSpPr>
        <p:spPr>
          <a:xfrm>
            <a:off x="4876800" y="5065693"/>
            <a:ext cx="3505200" cy="954107"/>
          </a:xfrm>
          <a:prstGeom prst="rect">
            <a:avLst/>
          </a:prstGeom>
          <a:noFill/>
        </p:spPr>
        <p:txBody>
          <a:bodyPr wrap="square" rtlCol="0">
            <a:spAutoFit/>
          </a:bodyPr>
          <a:lstStyle/>
          <a:p>
            <a:pPr algn="ctr"/>
            <a:r>
              <a:rPr lang="en-US" sz="2800" dirty="0"/>
              <a:t>$14k – $120k</a:t>
            </a:r>
          </a:p>
          <a:p>
            <a:pPr algn="ctr"/>
            <a:r>
              <a:rPr lang="en-US" sz="2800" i="1" dirty="0" smtClean="0"/>
              <a:t>Median:</a:t>
            </a:r>
            <a:r>
              <a:rPr lang="en-US" sz="2800" dirty="0" smtClean="0"/>
              <a:t> $40K</a:t>
            </a:r>
          </a:p>
        </p:txBody>
      </p:sp>
      <p:pic>
        <p:nvPicPr>
          <p:cNvPr id="10" name="Picture 6" descr="C:\Users\ajbrush\AppData\Local\Microsoft\Windows\Temporary Internet Files\Content.IE5\S2LAB15A\MC90030091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843" y="2209800"/>
            <a:ext cx="2786789"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2801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smarthomes?</a:t>
            </a:r>
            <a:endParaRPr lang="en-US" dirty="0"/>
          </a:p>
        </p:txBody>
      </p:sp>
      <p:pic>
        <p:nvPicPr>
          <p:cNvPr id="7" name="Picture 3" descr="C:\Users\ajbrush\Documents\AJB\Projects\HomeNetworking\FieldVisits\Data\HouseholdC\100_05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810374" y="4810319"/>
            <a:ext cx="1905000" cy="1428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jbrush\Documents\AJB\Projects\HomeNetworking\FieldVisits\Data\HouseholdB\100_0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0784" y="2819400"/>
            <a:ext cx="2681416" cy="20105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C:\Users\ajbrush\Documents\AJB\Projects\HomeNetworking\FieldVisits\Data\HouseholdH\100_078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317" t="27307" r="6098"/>
          <a:stretch/>
        </p:blipFill>
        <p:spPr bwMode="auto">
          <a:xfrm>
            <a:off x="6629400" y="2819400"/>
            <a:ext cx="2286000" cy="1439035"/>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0"/>
          <p:cNvSpPr txBox="1">
            <a:spLocks/>
          </p:cNvSpPr>
          <p:nvPr/>
        </p:nvSpPr>
        <p:spPr>
          <a:xfrm>
            <a:off x="87850" y="5029200"/>
            <a:ext cx="3292370" cy="60960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i="1" dirty="0" smtClean="0">
                <a:solidFill>
                  <a:srgbClr val="C00000"/>
                </a:solidFill>
              </a:rPr>
              <a:t>“It allows me to be lazy”</a:t>
            </a:r>
            <a:endParaRPr lang="en-US" sz="2400" i="1" dirty="0">
              <a:solidFill>
                <a:srgbClr val="C00000"/>
              </a:solidFill>
            </a:endParaRPr>
          </a:p>
        </p:txBody>
      </p:sp>
      <p:pic>
        <p:nvPicPr>
          <p:cNvPr id="2052" name="Picture 4" descr="http://2.bp.blogspot.com/_zRGwpvGPlGE/SwQifttht8I/AAAAAAAACAY/BBuALJmoluc/s640/HomerIzLazyAzz+couch+potat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1563" y="2819400"/>
            <a:ext cx="2610237" cy="19576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p:cNvGraphicFramePr>
            <a:graphicFrameLocks noGrp="1"/>
          </p:cNvGraphicFramePr>
          <p:nvPr>
            <p:extLst>
              <p:ext uri="{D42A27DB-BD31-4B8C-83A1-F6EECF244321}">
                <p14:modId xmlns:p14="http://schemas.microsoft.com/office/powerpoint/2010/main" val="2837973019"/>
              </p:ext>
            </p:extLst>
          </p:nvPr>
        </p:nvGraphicFramePr>
        <p:xfrm>
          <a:off x="276517" y="1645920"/>
          <a:ext cx="8638883" cy="640080"/>
        </p:xfrm>
        <a:graphic>
          <a:graphicData uri="http://schemas.openxmlformats.org/drawingml/2006/table">
            <a:tbl>
              <a:tblPr>
                <a:tableStyleId>{2D5ABB26-0587-4C30-8999-92F81FD0307C}</a:tableStyleId>
              </a:tblPr>
              <a:tblGrid>
                <a:gridCol w="2719649"/>
                <a:gridCol w="3519545"/>
                <a:gridCol w="2399689"/>
              </a:tblGrid>
              <a:tr h="370840">
                <a:tc>
                  <a:txBody>
                    <a:bodyPr/>
                    <a:lstStyle/>
                    <a:p>
                      <a:pPr algn="ctr"/>
                      <a:r>
                        <a:rPr lang="en-US" sz="3600" b="1" dirty="0" smtClean="0">
                          <a:solidFill>
                            <a:schemeClr val="tx2"/>
                          </a:solidFill>
                        </a:rPr>
                        <a:t>Convenience</a:t>
                      </a:r>
                      <a:endParaRPr lang="en-US" sz="3600" b="1" dirty="0">
                        <a:solidFill>
                          <a:schemeClr val="tx2"/>
                        </a:solidFill>
                      </a:endParaRPr>
                    </a:p>
                  </a:txBody>
                  <a:tcPr/>
                </a:tc>
                <a:tc>
                  <a:txBody>
                    <a:bodyPr/>
                    <a:lstStyle/>
                    <a:p>
                      <a:pPr algn="ctr"/>
                      <a:r>
                        <a:rPr lang="en-US" sz="3600" b="1" dirty="0" smtClean="0">
                          <a:solidFill>
                            <a:schemeClr val="tx2"/>
                          </a:solidFill>
                        </a:rPr>
                        <a:t>Peace of mind</a:t>
                      </a:r>
                      <a:endParaRPr lang="en-US" sz="3600" b="1" dirty="0">
                        <a:solidFill>
                          <a:schemeClr val="tx2"/>
                        </a:solidFill>
                      </a:endParaRPr>
                    </a:p>
                  </a:txBody>
                  <a:tcPr/>
                </a:tc>
                <a:tc>
                  <a:txBody>
                    <a:bodyPr/>
                    <a:lstStyle/>
                    <a:p>
                      <a:pPr algn="ctr"/>
                      <a:r>
                        <a:rPr lang="en-US" sz="3600" b="1" dirty="0" smtClean="0">
                          <a:solidFill>
                            <a:schemeClr val="tx2"/>
                          </a:solidFill>
                        </a:rPr>
                        <a:t>Control</a:t>
                      </a:r>
                      <a:endParaRPr lang="en-US" sz="3600" b="1" dirty="0">
                        <a:solidFill>
                          <a:schemeClr val="tx2"/>
                        </a:solidFill>
                      </a:endParaRPr>
                    </a:p>
                  </a:txBody>
                  <a:tcPr/>
                </a:tc>
              </a:tr>
            </a:tbl>
          </a:graphicData>
        </a:graphic>
      </p:graphicFrame>
    </p:spTree>
    <p:extLst>
      <p:ext uri="{BB962C8B-B14F-4D97-AF65-F5344CB8AC3E}">
        <p14:creationId xmlns:p14="http://schemas.microsoft.com/office/powerpoint/2010/main" val="24617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61"/>
          <p:cNvSpPr/>
          <p:nvPr/>
        </p:nvSpPr>
        <p:spPr>
          <a:xfrm>
            <a:off x="6400800" y="2743200"/>
            <a:ext cx="2209800" cy="2187549"/>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3124200" y="4876799"/>
            <a:ext cx="2743200" cy="1834195"/>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Rounded Rectangle 2061"/>
          <p:cNvSpPr/>
          <p:nvPr/>
        </p:nvSpPr>
        <p:spPr>
          <a:xfrm>
            <a:off x="3124200" y="2895599"/>
            <a:ext cx="2743200" cy="1676401"/>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Why not smarthomes? </a:t>
            </a:r>
            <a:br>
              <a:rPr lang="en-US" dirty="0" smtClean="0"/>
            </a:br>
            <a:r>
              <a:rPr lang="en-US" dirty="0" smtClean="0"/>
              <a:t>Barriers to mainstream adoption</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698788246"/>
              </p:ext>
            </p:extLst>
          </p:nvPr>
        </p:nvGraphicFramePr>
        <p:xfrm>
          <a:off x="276517" y="1645920"/>
          <a:ext cx="8638883" cy="1066800"/>
        </p:xfrm>
        <a:graphic>
          <a:graphicData uri="http://schemas.openxmlformats.org/drawingml/2006/table">
            <a:tbl>
              <a:tblPr>
                <a:tableStyleId>{2D5ABB26-0587-4C30-8999-92F81FD0307C}</a:tableStyleId>
              </a:tblPr>
              <a:tblGrid>
                <a:gridCol w="2542883"/>
                <a:gridCol w="3200400"/>
                <a:gridCol w="2895600"/>
              </a:tblGrid>
              <a:tr h="370840">
                <a:tc>
                  <a:txBody>
                    <a:bodyPr/>
                    <a:lstStyle/>
                    <a:p>
                      <a:pPr algn="ctr"/>
                      <a:r>
                        <a:rPr lang="en-US" sz="3200" b="1" dirty="0" smtClean="0">
                          <a:solidFill>
                            <a:schemeClr val="tx2"/>
                          </a:solidFill>
                        </a:rPr>
                        <a:t>Hardware inflexibility</a:t>
                      </a:r>
                      <a:endParaRPr lang="en-US" sz="32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1" dirty="0" smtClean="0">
                          <a:solidFill>
                            <a:schemeClr val="tx2"/>
                          </a:solidFill>
                        </a:rPr>
                        <a:t>Poor </a:t>
                      </a:r>
                      <a:br>
                        <a:rPr lang="en-US" sz="3200" b="1" dirty="0" smtClean="0">
                          <a:solidFill>
                            <a:schemeClr val="tx2"/>
                          </a:solidFill>
                        </a:rPr>
                      </a:br>
                      <a:r>
                        <a:rPr lang="en-US" sz="3200" b="1" dirty="0" smtClean="0">
                          <a:solidFill>
                            <a:schemeClr val="tx2"/>
                          </a:solidFill>
                        </a:rPr>
                        <a:t>extensibility </a:t>
                      </a:r>
                      <a:endParaRPr lang="en-US" sz="32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200" b="1" dirty="0" smtClean="0">
                          <a:solidFill>
                            <a:schemeClr val="tx2"/>
                          </a:solidFill>
                        </a:rPr>
                        <a:t>Management nightmare</a:t>
                      </a:r>
                      <a:endParaRPr lang="en-US" sz="3200" b="1" dirty="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1" name="Picture 3" descr="C:\Users\ajbrush\Documents\AJB\Projects\HomeNetworking\FieldVisits\Data\HouseholdB\100_05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2896" y="3503366"/>
            <a:ext cx="2451635" cy="1838228"/>
          </a:xfrm>
          <a:prstGeom prst="rect">
            <a:avLst/>
          </a:prstGeom>
          <a:noFill/>
          <a:extLst>
            <a:ext uri="{909E8E84-426E-40DD-AFC4-6F175D3DCCD1}">
              <a14:hiddenFill xmlns:a14="http://schemas.microsoft.com/office/drawing/2010/main">
                <a:solidFill>
                  <a:srgbClr val="FFFFFF"/>
                </a:solidFill>
              </a14:hiddenFill>
            </a:ext>
          </a:extLst>
        </p:spPr>
      </p:pic>
      <p:grpSp>
        <p:nvGrpSpPr>
          <p:cNvPr id="2060" name="Group 2059"/>
          <p:cNvGrpSpPr/>
          <p:nvPr/>
        </p:nvGrpSpPr>
        <p:grpSpPr>
          <a:xfrm>
            <a:off x="3284969" y="3120462"/>
            <a:ext cx="2244375" cy="1070538"/>
            <a:chOff x="3486953" y="3196662"/>
            <a:chExt cx="2244375" cy="1070538"/>
          </a:xfrm>
        </p:grpSpPr>
        <p:cxnSp>
          <p:nvCxnSpPr>
            <p:cNvPr id="15" name="Straight Arrow Connector 14"/>
            <p:cNvCxnSpPr>
              <a:stCxn id="23" idx="1"/>
              <a:endCxn id="22" idx="3"/>
            </p:cNvCxnSpPr>
            <p:nvPr/>
          </p:nvCxnSpPr>
          <p:spPr>
            <a:xfrm flipH="1" flipV="1">
              <a:off x="3810000" y="3739671"/>
              <a:ext cx="750673" cy="156274"/>
            </a:xfrm>
            <a:prstGeom prst="straightConnector1">
              <a:avLst/>
            </a:prstGeom>
            <a:ln w="31750">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19" name="Picture 18" descr="C:\Program Files\Microsoft Office\MEDIA\CAGCAT10\j0185604.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1850" y="3196662"/>
              <a:ext cx="1069478" cy="1070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6953" y="3429000"/>
              <a:ext cx="323047" cy="621342"/>
            </a:xfrm>
            <a:prstGeom prst="rect">
              <a:avLst/>
            </a:prstGeom>
          </p:spPr>
        </p:pic>
        <p:pic>
          <p:nvPicPr>
            <p:cNvPr id="23" name="Picture 22" descr="C:\Users\ratul\AppData\Local\Microsoft\Windows\Temporary Internet Files\Content.IE5\O0LJEH4F\MC90043157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0673" y="3600362"/>
              <a:ext cx="587251" cy="59116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C:\Users\ratul\AppData\Local\Microsoft\Windows\Temporary Internet Files\Content.IE5\RG0V5GXH\MC900289966[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4200" y="2831762"/>
            <a:ext cx="1173477" cy="93912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a:stCxn id="33" idx="2"/>
            <a:endCxn id="45" idx="3"/>
          </p:cNvCxnSpPr>
          <p:nvPr/>
        </p:nvCxnSpPr>
        <p:spPr>
          <a:xfrm flipH="1">
            <a:off x="7293164" y="3770886"/>
            <a:ext cx="227775" cy="584660"/>
          </a:xfrm>
          <a:prstGeom prst="straightConnector1">
            <a:avLst/>
          </a:prstGeom>
          <a:ln w="317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3" idx="2"/>
            <a:endCxn id="40" idx="1"/>
          </p:cNvCxnSpPr>
          <p:nvPr/>
        </p:nvCxnSpPr>
        <p:spPr>
          <a:xfrm>
            <a:off x="7520939" y="3770886"/>
            <a:ext cx="327661" cy="607934"/>
          </a:xfrm>
          <a:prstGeom prst="straightConnector1">
            <a:avLst/>
          </a:prstGeom>
          <a:ln w="3175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36" name="Picture 35" descr="C:\Users\ratul\AppData\Local\Microsoft\Windows\Temporary Internet Files\Content.IE5\RG0V5GXH\MC900434665[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88341" y="3983747"/>
            <a:ext cx="285961" cy="26316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ratul\AppData\Local\Microsoft\Windows\Temporary Internet Files\Content.IE5\45WZKNI8\MC900432538[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3164" y="3936072"/>
            <a:ext cx="227946" cy="22464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ratul\AppData\Local\Microsoft\Windows\Temporary Internet Files\Content.IE5\T9G8E7VA\MC900441902[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11064" y="5523205"/>
            <a:ext cx="555544" cy="65644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ratul\AppData\Local\Microsoft\Windows\Temporary Internet Files\Content.IE5\PVR1TTI8\MC900439833[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76800" y="5821026"/>
            <a:ext cx="464615" cy="46461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48600" y="4249478"/>
            <a:ext cx="523128" cy="25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0" descr="C:\Users\ratul\AppData\Local\Microsoft\Windows\Temporary Internet Files\Content.IE5\R2C6K8OV\MC900331055[1].w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61444" y="5057464"/>
            <a:ext cx="787124" cy="5047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ratul\AppData\Local\Microsoft\Windows\Temporary Internet Files\Content.IE5\88UNDNDD\MC900353275[1].wm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05180" y="4930749"/>
            <a:ext cx="629663" cy="681805"/>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0"/>
          <p:cNvSpPr txBox="1"/>
          <p:nvPr/>
        </p:nvSpPr>
        <p:spPr>
          <a:xfrm>
            <a:off x="4358689" y="5040868"/>
            <a:ext cx="4017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t>or</a:t>
            </a:r>
            <a:endParaRPr lang="en-US" b="1" dirty="0"/>
          </a:p>
        </p:txBody>
      </p:sp>
      <p:pic>
        <p:nvPicPr>
          <p:cNvPr id="44" name="Picture 4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34272" y="5851428"/>
            <a:ext cx="223221" cy="429339"/>
          </a:xfrm>
          <a:prstGeom prst="rect">
            <a:avLst/>
          </a:prstGeom>
        </p:spPr>
      </p:pic>
      <p:pic>
        <p:nvPicPr>
          <p:cNvPr id="45" name="Picture 44" descr="C:\Users\ratul\AppData\Local\Microsoft\Windows\Temporary Internet Files\Content.IE5\0CJ0LWAQ\MC900440400[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75233" y="3996580"/>
            <a:ext cx="717931" cy="71793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w To Set Parental Controls on your iPhone">
            <a:hlinkClick r:id="rId17"/>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36089" y="5057465"/>
            <a:ext cx="2174511" cy="157193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352800" y="4186535"/>
            <a:ext cx="2362200" cy="461665"/>
          </a:xfrm>
          <a:prstGeom prst="rect">
            <a:avLst/>
          </a:prstGeom>
          <a:noFill/>
        </p:spPr>
        <p:txBody>
          <a:bodyPr wrap="square" rtlCol="0">
            <a:spAutoFit/>
          </a:bodyPr>
          <a:lstStyle/>
          <a:p>
            <a:pPr algn="ctr"/>
            <a:r>
              <a:rPr lang="en-US" sz="2400" b="1" dirty="0" smtClean="0"/>
              <a:t>Adding tasks</a:t>
            </a:r>
            <a:endParaRPr lang="en-US" sz="2400" b="1" dirty="0"/>
          </a:p>
        </p:txBody>
      </p:sp>
      <p:sp>
        <p:nvSpPr>
          <p:cNvPr id="28" name="TextBox 27"/>
          <p:cNvSpPr txBox="1"/>
          <p:nvPr/>
        </p:nvSpPr>
        <p:spPr>
          <a:xfrm>
            <a:off x="3048000" y="6310885"/>
            <a:ext cx="2895600" cy="461665"/>
          </a:xfrm>
          <a:prstGeom prst="rect">
            <a:avLst/>
          </a:prstGeom>
          <a:noFill/>
        </p:spPr>
        <p:txBody>
          <a:bodyPr wrap="square" rtlCol="0">
            <a:spAutoFit/>
          </a:bodyPr>
          <a:lstStyle/>
          <a:p>
            <a:pPr algn="ctr"/>
            <a:r>
              <a:rPr lang="en-US" sz="2400" b="1" dirty="0" smtClean="0"/>
              <a:t>Adding devices</a:t>
            </a:r>
            <a:endParaRPr lang="en-US" sz="2400" b="1" dirty="0"/>
          </a:p>
        </p:txBody>
      </p:sp>
      <p:sp>
        <p:nvSpPr>
          <p:cNvPr id="29" name="TextBox 28"/>
          <p:cNvSpPr txBox="1"/>
          <p:nvPr/>
        </p:nvSpPr>
        <p:spPr>
          <a:xfrm>
            <a:off x="6477000" y="4495800"/>
            <a:ext cx="2133600" cy="461665"/>
          </a:xfrm>
          <a:prstGeom prst="rect">
            <a:avLst/>
          </a:prstGeom>
          <a:noFill/>
        </p:spPr>
        <p:txBody>
          <a:bodyPr wrap="square" rtlCol="0">
            <a:spAutoFit/>
          </a:bodyPr>
          <a:lstStyle/>
          <a:p>
            <a:pPr algn="ctr"/>
            <a:r>
              <a:rPr lang="en-US" sz="2400" b="1" dirty="0" smtClean="0"/>
              <a:t>Access control</a:t>
            </a:r>
            <a:endParaRPr lang="en-US" sz="2400" b="1" dirty="0"/>
          </a:p>
        </p:txBody>
      </p:sp>
    </p:spTree>
    <p:extLst>
      <p:ext uri="{BB962C8B-B14F-4D97-AF65-F5344CB8AC3E}">
        <p14:creationId xmlns:p14="http://schemas.microsoft.com/office/powerpoint/2010/main" val="395691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1" grpId="0" animBg="1"/>
      <p:bldP spid="2062" grpId="0" animBg="1"/>
      <p:bldP spid="43" grpId="0"/>
      <p:bldP spid="27" grpId="0"/>
      <p:bldP spid="28"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16101</TotalTime>
  <Words>2774</Words>
  <Application>Microsoft Office PowerPoint</Application>
  <PresentationFormat>On-screen Show (4:3)</PresentationFormat>
  <Paragraphs>468</Paragraphs>
  <Slides>34</Slides>
  <Notes>29</Notes>
  <HiddenSlides>0</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Towards commodity smarthomes</vt:lpstr>
      <vt:lpstr> Partners in crime</vt:lpstr>
      <vt:lpstr>Smarthomes</vt:lpstr>
      <vt:lpstr>Status of smarthome technology</vt:lpstr>
      <vt:lpstr>Talk outline</vt:lpstr>
      <vt:lpstr>Study to understand the gap</vt:lpstr>
      <vt:lpstr>How smarthomes?</vt:lpstr>
      <vt:lpstr>Why smarthomes?</vt:lpstr>
      <vt:lpstr>Why not smarthomes?  Barriers to mainstream adoption</vt:lpstr>
      <vt:lpstr>Talk outline</vt:lpstr>
      <vt:lpstr>The home computing environment</vt:lpstr>
      <vt:lpstr>Key characteristics of the environment</vt:lpstr>
      <vt:lpstr>Prevalent abstractions for organizing home technology </vt:lpstr>
      <vt:lpstr>Interop alone leaves too much for users</vt:lpstr>
      <vt:lpstr>Vertical integration limits extensibility</vt:lpstr>
      <vt:lpstr>Talk outline</vt:lpstr>
      <vt:lpstr>Our abstraction</vt:lpstr>
      <vt:lpstr>HomeOS: An OS for the home</vt:lpstr>
      <vt:lpstr>Goals of HomeOS</vt:lpstr>
      <vt:lpstr>HomeOS layering model</vt:lpstr>
      <vt:lpstr>DCL and DFL </vt:lpstr>
      <vt:lpstr>DCL and DFL: Reflections</vt:lpstr>
      <vt:lpstr>Management layer: Requirements</vt:lpstr>
      <vt:lpstr>Management layer: Primitives</vt:lpstr>
      <vt:lpstr>Application layer</vt:lpstr>
      <vt:lpstr>Implementation overview</vt:lpstr>
      <vt:lpstr>Evaluating HomeOS</vt:lpstr>
      <vt:lpstr>Field experience with HomeOS</vt:lpstr>
      <vt:lpstr>Example applications</vt:lpstr>
      <vt:lpstr>Field experience: The good</vt:lpstr>
      <vt:lpstr>Field experience: The bad</vt:lpstr>
      <vt:lpstr>Results from controlled studies</vt:lpstr>
      <vt:lpstr>Ongoing work</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Ratul Mahajan</dc:creator>
  <cp:lastModifiedBy>ratul</cp:lastModifiedBy>
  <cp:revision>363</cp:revision>
  <dcterms:created xsi:type="dcterms:W3CDTF">2006-08-16T00:00:00Z</dcterms:created>
  <dcterms:modified xsi:type="dcterms:W3CDTF">2011-11-18T05:29:22Z</dcterms:modified>
</cp:coreProperties>
</file>